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</p:sldMasterIdLst>
  <p:notesMasterIdLst>
    <p:notesMasterId r:id="rId64"/>
  </p:notesMasterIdLst>
  <p:sldIdLst>
    <p:sldId id="319" r:id="rId12"/>
    <p:sldId id="257" r:id="rId13"/>
    <p:sldId id="258" r:id="rId14"/>
    <p:sldId id="265" r:id="rId15"/>
    <p:sldId id="271" r:id="rId16"/>
    <p:sldId id="269" r:id="rId17"/>
    <p:sldId id="279" r:id="rId18"/>
    <p:sldId id="272" r:id="rId19"/>
    <p:sldId id="276" r:id="rId20"/>
    <p:sldId id="273" r:id="rId21"/>
    <p:sldId id="277" r:id="rId22"/>
    <p:sldId id="275" r:id="rId23"/>
    <p:sldId id="278" r:id="rId24"/>
    <p:sldId id="280" r:id="rId25"/>
    <p:sldId id="281" r:id="rId26"/>
    <p:sldId id="282" r:id="rId27"/>
    <p:sldId id="283" r:id="rId28"/>
    <p:sldId id="274" r:id="rId29"/>
    <p:sldId id="268" r:id="rId30"/>
    <p:sldId id="290" r:id="rId31"/>
    <p:sldId id="284" r:id="rId32"/>
    <p:sldId id="285" r:id="rId33"/>
    <p:sldId id="286" r:id="rId34"/>
    <p:sldId id="291" r:id="rId35"/>
    <p:sldId id="292" r:id="rId36"/>
    <p:sldId id="287" r:id="rId37"/>
    <p:sldId id="288" r:id="rId38"/>
    <p:sldId id="289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7" r:id="rId6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theme" Target="theme/theme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5EC1A-DABA-4074-962B-651AF42B8F98}" type="datetimeFigureOut">
              <a:rPr lang="bg-BG" smtClean="0"/>
              <a:t>21.4.2014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58E27-635D-427E-A47D-81A7FDDEF59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7244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F75857-BAEB-47CE-884B-DDAFA9AD7011}" type="slidenum">
              <a:rPr lang="bg-BG" altLang="bg-BG">
                <a:solidFill>
                  <a:prstClr val="black"/>
                </a:solidFill>
              </a:rPr>
              <a:pPr/>
              <a:t>7</a:t>
            </a:fld>
            <a:endParaRPr lang="bg-BG" altLang="bg-BG">
              <a:solidFill>
                <a:prstClr val="black"/>
              </a:solidFill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97ACD-D03B-45F2-84E8-F9B03974B899}" type="slidenum">
              <a:rPr lang="bg-BG" altLang="bg-BG">
                <a:solidFill>
                  <a:prstClr val="black"/>
                </a:solidFill>
              </a:rPr>
              <a:pPr/>
              <a:t>9</a:t>
            </a:fld>
            <a:endParaRPr lang="bg-BG" altLang="bg-BG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CD24B9-1786-437F-A756-DE622B4551FC}" type="slidenum">
              <a:rPr lang="bg-BG" altLang="bg-BG">
                <a:solidFill>
                  <a:prstClr val="black"/>
                </a:solidFill>
              </a:rPr>
              <a:pPr/>
              <a:t>11</a:t>
            </a:fld>
            <a:endParaRPr lang="bg-BG" altLang="bg-BG">
              <a:solidFill>
                <a:prstClr val="black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0CB44-67A5-42C5-AFD6-E902D6EF6A0D}" type="slidenum">
              <a:rPr lang="bg-BG" altLang="bg-BG">
                <a:solidFill>
                  <a:prstClr val="black"/>
                </a:solidFill>
              </a:rPr>
              <a:pPr/>
              <a:t>13</a:t>
            </a:fld>
            <a:endParaRPr lang="bg-BG" altLang="bg-BG">
              <a:solidFill>
                <a:prstClr val="black"/>
              </a:solidFill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00B119-0C91-473B-B6AD-F273C31C062F}" type="slidenum">
              <a:rPr lang="bg-BG" altLang="bg-BG">
                <a:solidFill>
                  <a:prstClr val="black"/>
                </a:solidFill>
              </a:rPr>
              <a:pPr/>
              <a:t>15</a:t>
            </a:fld>
            <a:endParaRPr lang="bg-BG" altLang="bg-BG">
              <a:solidFill>
                <a:prstClr val="black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60B425-3EA3-4962-A686-12C1B4C1C70A}" type="slidenum">
              <a:rPr lang="bg-BG" altLang="bg-BG">
                <a:solidFill>
                  <a:prstClr val="black"/>
                </a:solidFill>
              </a:rPr>
              <a:pPr/>
              <a:t>17</a:t>
            </a:fld>
            <a:endParaRPr lang="bg-BG" altLang="bg-BG">
              <a:solidFill>
                <a:prstClr val="black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58E27-635D-427E-A47D-81A7FDDEF596}" type="slidenum">
              <a:rPr lang="bg-BG" smtClean="0"/>
              <a:t>22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67389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58E27-635D-427E-A47D-81A7FDDEF596}" type="slidenum">
              <a:rPr lang="bg-BG" smtClean="0">
                <a:solidFill>
                  <a:prstClr val="black"/>
                </a:solidFill>
              </a:rPr>
              <a:pPr/>
              <a:t>23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89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EFBE-460D-4FA6-9ACF-C4AF03F3C2CB}" type="datetimeFigureOut">
              <a:rPr lang="bg-BG" smtClean="0"/>
              <a:t>21.4.2014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D090-8F4B-4E4C-A9EE-0AB82F3ACED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45779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EFBE-460D-4FA6-9ACF-C4AF03F3C2CB}" type="datetimeFigureOut">
              <a:rPr lang="bg-BG" smtClean="0"/>
              <a:t>21.4.2014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D090-8F4B-4E4C-A9EE-0AB82F3ACED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578757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05444-C136-45EF-A18A-45EEA650F726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435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B04D5-AEA7-426C-B775-7AD6EA9FA58C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1659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E408B-DFA7-4746-8C15-E0B42BE900FA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069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42B28-9A0C-4EA0-BC2E-AF3D481E5FAA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3743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4D63A-EBAF-41A0-9871-5CB95ABCB4A2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311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5B350-333A-4AF8-8E38-814E75447ABC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464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3C5F9-31A8-4FB2-8E5F-483C7560FB8C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3377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4F82B-85F7-4335-A18C-2C76C17BEDEA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497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85472-6C84-4ED3-BD08-D4E8288BDD30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59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37DEB-8393-4224-A884-39187788AB82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989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EFBE-460D-4FA6-9ACF-C4AF03F3C2CB}" type="datetimeFigureOut">
              <a:rPr lang="bg-BG" smtClean="0"/>
              <a:t>21.4.2014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D090-8F4B-4E4C-A9EE-0AB82F3ACED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0759649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E45B3-25F9-4FA7-BE12-0E99BC5B5E69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935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лавие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17" name="Подзаглавие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en-US"/>
          </a:p>
        </p:txBody>
      </p:sp>
      <p:sp>
        <p:nvSpPr>
          <p:cNvPr id="4" name="Контейнер за 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8FE3-349C-43D9-A870-D5E366C6C449}" type="datetimeFigureOut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21.4.2014 г.</a:t>
            </a:fld>
            <a:endParaRPr lang="bg-BG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Контейнер за долния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номер н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1C91A-6F14-45DF-A57E-87D3C7B2FF07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77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3D7B2-ED87-444F-8397-60100F44CE08}" type="datetimeFigureOut">
              <a:rPr lang="bg-BG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21.4.2014 г.</a:t>
            </a:fld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71F47-EB2C-4383-B09C-07681AB4D4C6}" type="slidenum">
              <a:rPr lang="bg-BG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017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E8B59-B9A7-4440-BD8E-9692613C5C4F}" type="datetimeFigureOut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21.4.2014 г.</a:t>
            </a:fld>
            <a:endParaRPr lang="bg-BG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BB95D-7D65-43E2-BD7A-757DF3FD060D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12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2A8AB-80E0-44B7-B770-66840536B5F6}" type="datetimeFigureOut">
              <a:rPr lang="bg-BG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21.4.2014 г.</a:t>
            </a:fld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BC7F2-B517-41F5-983C-31C26D8224EE}" type="slidenum">
              <a:rPr lang="bg-BG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0821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1DD0-2D95-477B-9D4D-77CEB7005056}" type="datetimeFigureOut">
              <a:rPr lang="bg-BG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21.4.2014 г.</a:t>
            </a:fld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AAEFC-6085-48BC-85D3-7A56D38EA346}" type="slidenum">
              <a:rPr lang="bg-BG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7461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A3CE3-DD06-4A61-B26D-075B3D7BEFE5}" type="datetimeFigureOut">
              <a:rPr lang="bg-BG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21.4.2014 г.</a:t>
            </a:fld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6D6D5-E271-4DE6-BDFF-28C77CDD364F}" type="slidenum">
              <a:rPr lang="bg-BG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1079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2DE7C-59E0-4EDA-969E-D9240DEA27F9}" type="datetimeFigureOut">
              <a:rPr lang="bg-BG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21.4.2014 г.</a:t>
            </a:fld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DF79-D405-4F73-A075-81AD9359CC70}" type="slidenum">
              <a:rPr lang="bg-BG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108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C6311-AAE1-463F-8A9F-DDAC2F18E7AE}" type="datetimeFigureOut">
              <a:rPr lang="bg-BG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21.4.2014 г.</a:t>
            </a:fld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A83A-C62E-4945-B35F-46B6F6F0DB2C}" type="slidenum">
              <a:rPr lang="bg-BG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7035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с един скосен и заоблен ъгъл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авоъгълен триъгълник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Свободна форма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Свободна форма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bg-BG" noProof="0" smtClean="0"/>
              <a:t>Щракнете върху иконата, за да добавите картина</a:t>
            </a:r>
            <a:endParaRPr lang="en-US" noProof="0" dirty="0"/>
          </a:p>
        </p:txBody>
      </p:sp>
      <p:sp>
        <p:nvSpPr>
          <p:cNvPr id="9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EA33F-6386-47B9-B0C3-5646064463C6}" type="datetimeFigureOut">
              <a:rPr lang="bg-BG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21.4.2014 г.</a:t>
            </a:fld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C1D23-5870-4E8E-BBF0-0609E651F210}" type="slidenum">
              <a:rPr lang="bg-BG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531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лавие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17" name="Подзаглавие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en-US"/>
          </a:p>
        </p:txBody>
      </p:sp>
      <p:sp>
        <p:nvSpPr>
          <p:cNvPr id="4" name="Контейнер за 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EFE40-26D0-453E-81CF-8A4100640078}" type="datetimeFigureOut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21.4.2014 г.</a:t>
            </a:fld>
            <a:endParaRPr lang="bg-BG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Контейнер за долния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номер н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A5C4F-B6A2-429A-8D93-326CADE7D5E8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98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43310-E87C-4AE4-A9BF-81870A24D98F}" type="datetimeFigureOut">
              <a:rPr lang="bg-BG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21.4.2014 г.</a:t>
            </a:fld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DADA1-594E-4AE0-992E-F939E53845D4}" type="slidenum">
              <a:rPr lang="bg-BG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5225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22BFE-08D4-4636-99E7-DAF5A3124D96}" type="datetimeFigureOut">
              <a:rPr lang="bg-BG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21.4.2014 г.</a:t>
            </a:fld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1DB3B-9311-438C-A1A0-E6FE51411F0A}" type="slidenum">
              <a:rPr lang="bg-BG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74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243EA-4FFD-4750-B7D4-4EB8C9C9588E}" type="datetimeFigureOut">
              <a:rPr lang="bg-BG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21.4.2014 г.</a:t>
            </a:fld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9ABFF-EF13-4157-977B-EBEEE8C8CE65}" type="slidenum">
              <a:rPr lang="bg-BG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41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60983-F871-4598-8EB2-1F0237B08E6B}" type="datetimeFigureOut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21.4.2014 г.</a:t>
            </a:fld>
            <a:endParaRPr lang="bg-BG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1E6E7-CF06-447C-A80C-864250BFAC6C}" type="slidenum">
              <a:rPr lang="bg-BG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24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E6BA7-9853-46FA-8F5F-CC3A5900EC9E}" type="datetimeFigureOut">
              <a:rPr lang="bg-BG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21.4.2014 г.</a:t>
            </a:fld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A3264-6C46-400F-AAAD-654055F19F86}" type="slidenum">
              <a:rPr lang="bg-BG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2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FD288-7423-43BD-A3D5-23E5B5E51664}" type="datetimeFigureOut">
              <a:rPr lang="bg-BG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21.4.2014 г.</a:t>
            </a:fld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C338F-3E30-4A8D-8BBA-94E9FF1C5BA3}" type="slidenum">
              <a:rPr lang="bg-BG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85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FE3A3-0031-4CE7-A7F5-83137877CE14}" type="datetimeFigureOut">
              <a:rPr lang="bg-BG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21.4.2014 г.</a:t>
            </a:fld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5B84A-FE12-4136-A44A-3289261915C0}" type="slidenum">
              <a:rPr lang="bg-BG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40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BD409-593A-4C07-B6CC-3332B8C3C418}" type="datetimeFigureOut">
              <a:rPr lang="bg-BG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21.4.2014 г.</a:t>
            </a:fld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39A18-1FF1-4837-8270-802A70498B03}" type="slidenum">
              <a:rPr lang="bg-BG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409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D8E63-2B65-49BF-8C9F-CE78D75923AD}" type="datetimeFigureOut">
              <a:rPr lang="bg-BG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21.4.2014 г.</a:t>
            </a:fld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A64E7-7438-4C6E-A183-7F57B7BD8FBB}" type="slidenum">
              <a:rPr lang="bg-BG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1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EFBE-460D-4FA6-9ACF-C4AF03F3C2CB}" type="datetimeFigureOut">
              <a:rPr lang="bg-BG" smtClean="0"/>
              <a:t>21.4.2014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D090-8F4B-4E4C-A9EE-0AB82F3ACED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2968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с един скосен и заоблен ъгъл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авоъгълен триъгълник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Свободна форма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Свободна форма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bg-BG" noProof="0" smtClean="0"/>
              <a:t>Щракнете върху иконата, за да добавите картина</a:t>
            </a:r>
            <a:endParaRPr lang="en-US" noProof="0" dirty="0"/>
          </a:p>
        </p:txBody>
      </p:sp>
      <p:sp>
        <p:nvSpPr>
          <p:cNvPr id="9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2EC5-63F8-470B-AC85-0634F2A6BEB5}" type="datetimeFigureOut">
              <a:rPr lang="bg-BG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21.4.2014 г.</a:t>
            </a:fld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2175C-96EB-4162-A163-25A1D2551FE8}" type="slidenum">
              <a:rPr lang="bg-BG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410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A8DD7-2C98-41C2-8BD6-471F0C3CFF58}" type="datetimeFigureOut">
              <a:rPr lang="bg-BG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21.4.2014 г.</a:t>
            </a:fld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48780-9B78-4918-B65F-2EF262C67BEF}" type="slidenum">
              <a:rPr lang="bg-BG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87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64104-97CE-40F6-BBFE-E8A4753755C0}" type="datetimeFigureOut">
              <a:rPr lang="bg-BG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21.4.2014 г.</a:t>
            </a:fld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5C98E-5797-4260-B9DB-DE61A11D8346}" type="slidenum">
              <a:rPr lang="bg-BG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64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E22DD-74F7-4CBD-8466-E1776D2A8986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21.4.2014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Мариана Димитрова Радева-НУ "Ал. Константинов", гр. Харманли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44E1D-6744-4E30-8E24-E6E24993DDAD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780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71D69-8C57-43E5-90EA-1C1495482959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21.4.2014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Мариана Димитрова Радева-НУ "Ал. Константинов", гр. Харманли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36383-15A0-4F77-B58C-1D292D3B6515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53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20CD1-C25E-4FA7-B9B4-7454E389223C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21.4.2014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Мариана Димитрова Радева-НУ "Ал. Константинов", гр. Харманли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35D1-BAC9-4EBF-B7C3-D97EF98D5DC8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285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EA01B-722B-4B56-960C-EE5C2276E650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21.4.2014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Мариана Димитрова Радева-НУ "Ал. Константинов", гр. Харманли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2B48B-574E-46C1-BD6D-4BD6C0BCB0B5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264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9C8B6-F8A6-46F4-832D-85E942A5F90F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21.4.2014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Мариана Димитрова Радева-НУ "Ал. Константинов", гр. Харманли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CF2A3-D803-4F36-84A0-545D4AC5EAFE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2607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C10FA-9C05-4031-8B70-D95BCF1AA238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21.4.2014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Мариана Димитрова Радева-НУ "Ал. Константинов", гр. Харманли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74ED7-754C-4047-9FFF-9AEE60B64BD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740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1AF13-0993-4735-A111-18E2896F3231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21.4.2014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Мариана Димитрова Радева-НУ "Ал. Константинов", гр. Харманли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C8F9C-501C-414F-AF1C-7F331758C015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4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EFBE-460D-4FA6-9ACF-C4AF03F3C2CB}" type="datetimeFigureOut">
              <a:rPr lang="bg-BG" smtClean="0"/>
              <a:t>21.4.2014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D090-8F4B-4E4C-A9EE-0AB82F3ACED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770702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807C5-74D8-42A6-A757-1C356DEC2114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21.4.2014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Мариана Димитрова Радева-НУ "Ал. Константинов", гр. Харманли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F3725-C88F-492F-B501-DF8674255B4E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54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135E8-6644-4C93-BF1E-DDE3CD6638AA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21.4.2014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Мариана Димитрова Радева-НУ "Ал. Константинов", гр. Харманли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58B4B-3EDB-4BAF-A994-11E1BD12D6E1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2285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6339-F1BC-4794-9DC8-E00397FEB2A3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21.4.2014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Мариана Димитрова Радева-НУ "Ал. Константинов", гр. Харманли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34FDF-FD32-4C25-BD3E-9FB5182BC5CB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61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0E0C2-0DCB-4515-AB4C-D4B63872162E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21.4.2014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Мариана Димитрова Радева-НУ "Ал. Константинов", гр. Харманли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1DE10-A17F-492C-B8E4-4B7376D57A07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007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3878D-A65C-495B-B57E-A0EDDF8628AC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21.4.2014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Мариана Димитрова Радева-НУ "Ал. Константинов", гр. Харманли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412CE-1485-4C1C-8360-361D743AD3F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8234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CB124-C71C-4AB5-893A-003840D531AA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21.4.2014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Мариана Димитрова Радева-НУ "Ал. Константинов", гр. Харманли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1BC25-A6B6-4AB7-A8B9-ACA3C7239000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4941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CE31C-1801-4680-99BB-82EC9F67D587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21.4.2014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Мариана Димитрова Радева-НУ "Ал. Константинов", гр. Харманли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52BC9-BB2E-4F62-99E2-7C7899A875B8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923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1AAEE-1148-449D-9625-A387AFE829B9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21.4.2014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Мариана Димитрова Радева-НУ "Ал. Константинов", гр. Харманли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A30CA-512C-4E4B-8B70-6F494C14B3B4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EA925-44F4-46AF-AA5B-7CCA56AC8965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21.4.2014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Мариана Димитрова Радева-НУ "Ал. Константинов", гр. Харманли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86A3D-4971-49C7-BEEB-30CE8F4D11BD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9377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BB1E7-E855-466A-B386-A0F7FE0F4F0D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21.4.2014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Мариана Димитрова Радева-НУ "Ал. Константинов", гр. Харманли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D5939-A26C-4174-9EB7-AAAEAB4CDDD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2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EFBE-460D-4FA6-9ACF-C4AF03F3C2CB}" type="datetimeFigureOut">
              <a:rPr lang="bg-BG" smtClean="0"/>
              <a:t>21.4.2014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D090-8F4B-4E4C-A9EE-0AB82F3ACED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936360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617D7-2AEA-40BE-8CD4-9D6C14B72052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21.4.2014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Мариана Димитрова Радева-НУ "Ал. Константинов", гр. Харманли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35ADB-8004-4FB8-BAAC-70F6BC443D8D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73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75411-83F4-4988-9F19-BC3E924BFD88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21.4.2014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Мариана Димитрова Радева-НУ "Ал. Константинов", гр. Харманли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627E7-A190-4090-A4FF-33BE5E8BFB82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41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ADA97-6FDF-4C69-A157-39CB04ADBC5B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21.4.2014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Мариана Димитрова Радева-НУ "Ал. Константинов", гр. Харманли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BF183-83E4-421D-A9B4-9A25F7A86BE6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72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B166A-3AC4-4522-9213-A55B1308D396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21.4.2014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Мариана Димитрова Радева-НУ "Ал. Константинов", гр. Харманли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DF574-AE9E-45FF-ACBE-53EC5B4ECE9E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1420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75712-A537-486E-8085-5D357F5B8891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21.4.2014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Мариана Димитрова Радева-НУ "Ал. Константинов", гр. Харманли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DAFDB-9E13-4EBD-92A7-EED5A8006D88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472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05444-C136-45EF-A18A-45EEA650F726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3524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B04D5-AEA7-426C-B775-7AD6EA9FA58C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152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E408B-DFA7-4746-8C15-E0B42BE900FA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734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42B28-9A0C-4EA0-BC2E-AF3D481E5FAA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586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4D63A-EBAF-41A0-9871-5CB95ABCB4A2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2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EFBE-460D-4FA6-9ACF-C4AF03F3C2CB}" type="datetimeFigureOut">
              <a:rPr lang="bg-BG" smtClean="0"/>
              <a:t>21.4.2014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D090-8F4B-4E4C-A9EE-0AB82F3ACED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43160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5B350-333A-4AF8-8E38-814E75447ABC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3185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3C5F9-31A8-4FB2-8E5F-483C7560FB8C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872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4F82B-85F7-4335-A18C-2C76C17BEDEA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700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85472-6C84-4ED3-BD08-D4E8288BDD30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313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37DEB-8393-4224-A884-39187788AB82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542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E45B3-25F9-4FA7-BE12-0E99BC5B5E69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564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05444-C136-45EF-A18A-45EEA650F726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059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B04D5-AEA7-426C-B775-7AD6EA9FA58C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001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E408B-DFA7-4746-8C15-E0B42BE900FA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1549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42B28-9A0C-4EA0-BC2E-AF3D481E5FAA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14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EFBE-460D-4FA6-9ACF-C4AF03F3C2CB}" type="datetimeFigureOut">
              <a:rPr lang="bg-BG" smtClean="0"/>
              <a:t>21.4.2014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D090-8F4B-4E4C-A9EE-0AB82F3ACED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47125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4D63A-EBAF-41A0-9871-5CB95ABCB4A2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652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5B350-333A-4AF8-8E38-814E75447ABC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515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3C5F9-31A8-4FB2-8E5F-483C7560FB8C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8823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4F82B-85F7-4335-A18C-2C76C17BEDEA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643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85472-6C84-4ED3-BD08-D4E8288BDD30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3706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37DEB-8393-4224-A884-39187788AB82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574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E45B3-25F9-4FA7-BE12-0E99BC5B5E69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882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05444-C136-45EF-A18A-45EEA650F726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6666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B04D5-AEA7-426C-B775-7AD6EA9FA58C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670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E408B-DFA7-4746-8C15-E0B42BE900FA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94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EFBE-460D-4FA6-9ACF-C4AF03F3C2CB}" type="datetimeFigureOut">
              <a:rPr lang="bg-BG" smtClean="0"/>
              <a:t>21.4.2014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D090-8F4B-4E4C-A9EE-0AB82F3ACED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141839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42B28-9A0C-4EA0-BC2E-AF3D481E5FAA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262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4D63A-EBAF-41A0-9871-5CB95ABCB4A2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702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5B350-333A-4AF8-8E38-814E75447ABC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255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3C5F9-31A8-4FB2-8E5F-483C7560FB8C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007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4F82B-85F7-4335-A18C-2C76C17BEDEA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232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85472-6C84-4ED3-BD08-D4E8288BDD30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0467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37DEB-8393-4224-A884-39187788AB82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233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E45B3-25F9-4FA7-BE12-0E99BC5B5E69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010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05444-C136-45EF-A18A-45EEA650F726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998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B04D5-AEA7-426C-B775-7AD6EA9FA58C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7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EFBE-460D-4FA6-9ACF-C4AF03F3C2CB}" type="datetimeFigureOut">
              <a:rPr lang="bg-BG" smtClean="0"/>
              <a:t>21.4.2014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D090-8F4B-4E4C-A9EE-0AB82F3ACED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030147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E408B-DFA7-4746-8C15-E0B42BE900FA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921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42B28-9A0C-4EA0-BC2E-AF3D481E5FAA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186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4D63A-EBAF-41A0-9871-5CB95ABCB4A2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595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5B350-333A-4AF8-8E38-814E75447ABC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634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3C5F9-31A8-4FB2-8E5F-483C7560FB8C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483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4F82B-85F7-4335-A18C-2C76C17BEDEA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80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85472-6C84-4ED3-BD08-D4E8288BDD30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492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37DEB-8393-4224-A884-39187788AB82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61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E45B3-25F9-4FA7-BE12-0E99BC5B5E69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599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05444-C136-45EF-A18A-45EEA650F726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EFBE-460D-4FA6-9ACF-C4AF03F3C2CB}" type="datetimeFigureOut">
              <a:rPr lang="bg-BG" smtClean="0"/>
              <a:t>21.4.2014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D090-8F4B-4E4C-A9EE-0AB82F3ACED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400150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B04D5-AEA7-426C-B775-7AD6EA9FA58C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99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E408B-DFA7-4746-8C15-E0B42BE900FA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9341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42B28-9A0C-4EA0-BC2E-AF3D481E5FAA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768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4D63A-EBAF-41A0-9871-5CB95ABCB4A2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1771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5B350-333A-4AF8-8E38-814E75447ABC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840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3C5F9-31A8-4FB2-8E5F-483C7560FB8C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073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4F82B-85F7-4335-A18C-2C76C17BEDEA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8602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85472-6C84-4ED3-BD08-D4E8288BDD30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8001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37DEB-8393-4224-A884-39187788AB82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329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E45B3-25F9-4FA7-BE12-0E99BC5B5E69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0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8EFBE-460D-4FA6-9ACF-C4AF03F3C2CB}" type="datetimeFigureOut">
              <a:rPr lang="bg-BG" smtClean="0"/>
              <a:t>21.4.2014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4D090-8F4B-4E4C-A9EE-0AB82F3ACED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0399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стила на заглавието в образеца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279381-CB73-4FF6-A0C7-C54FABFE5153}" type="slidenum">
              <a:rPr lang="bg-BG" altLang="bg-BG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31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ободна форма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Свободна форма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Контейнер за заглавие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стила на заглавието в образеца</a:t>
            </a:r>
            <a:endParaRPr lang="en-US" altLang="bg-BG" smtClean="0"/>
          </a:p>
        </p:txBody>
      </p:sp>
      <p:sp>
        <p:nvSpPr>
          <p:cNvPr id="1029" name="Текстов контейнер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Щракн., за да ред. стил на загл. в обр.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  <a:endParaRPr lang="en-US" altLang="bg-BG" smtClean="0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B9A44C-0B00-43C9-A84F-A61E3F614CC8}" type="datetimeFigureOut">
              <a:rPr lang="bg-BG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21.4.2014 г.</a:t>
            </a:fld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Контейнер за долния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059257-908F-444A-9768-33FED28402A3}" type="slidenum">
              <a:rPr lang="bg-BG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Групиране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Свободна форма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Свободна форма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766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ободна форма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Свободна форма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Контейнер за заглавие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стила на заглавието в образеца</a:t>
            </a:r>
            <a:endParaRPr lang="en-US" altLang="bg-BG" smtClean="0"/>
          </a:p>
        </p:txBody>
      </p:sp>
      <p:sp>
        <p:nvSpPr>
          <p:cNvPr id="1029" name="Текстов контейнер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Щракн., за да ред. стил на загл. в обр.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  <a:endParaRPr lang="en-US" altLang="bg-BG" smtClean="0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8571C7-05CD-42F4-8BE4-EAB8510FB3E1}" type="datetimeFigureOut">
              <a:rPr lang="bg-BG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21.4.2014 г.</a:t>
            </a:fld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Контейнер за долния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E1111B-63EE-44F8-BE44-BE1AB2A59E86}" type="slidenum">
              <a:rPr lang="bg-BG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bg-BG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Групиране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Свободна форма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Свободна форма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418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  <a:endParaRPr lang="bg-BG" altLang="bg-BG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  <a:endParaRPr lang="bg-BG" altLang="bg-BG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DB2B14-18EC-41BE-978F-561B0D591E01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21.4.2014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Мариана Димитрова Радева-НУ "Ал. Константинов", гр. Харманли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374613-ED43-4BE9-922C-12DA8800C16F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2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  <a:endParaRPr lang="bg-BG" altLang="bg-BG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  <a:endParaRPr lang="bg-BG" altLang="bg-BG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0908D7-74E4-4911-9833-11351286B7B4}" type="datetime1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21.4.2014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Мариана Димитрова Радева-НУ "Ал. Константинов", гр. Харманли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5A0492-4CB8-4F72-8C95-9AD8D9D6D143}" type="slidenum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93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стила на заглавието в образеца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279381-CB73-4FF6-A0C7-C54FABFE5153}" type="slidenum">
              <a:rPr lang="bg-BG" altLang="bg-BG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9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стила на заглавието в образеца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279381-CB73-4FF6-A0C7-C54FABFE5153}" type="slidenum">
              <a:rPr lang="bg-BG" altLang="bg-BG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2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стила на заглавието в образеца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279381-CB73-4FF6-A0C7-C54FABFE5153}" type="slidenum">
              <a:rPr lang="bg-BG" altLang="bg-BG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1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стила на заглавието в образеца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279381-CB73-4FF6-A0C7-C54FABFE5153}" type="slidenum">
              <a:rPr lang="bg-BG" altLang="bg-BG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стила на заглавието в образеца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279381-CB73-4FF6-A0C7-C54FABFE5153}" type="slidenum">
              <a:rPr lang="bg-BG" altLang="bg-BG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8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6.gif"/><Relationship Id="rId5" Type="http://schemas.openxmlformats.org/officeDocument/2006/relationships/image" Target="../media/image40.gif"/><Relationship Id="rId4" Type="http://schemas.openxmlformats.org/officeDocument/2006/relationships/image" Target="../media/image3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7.xml"/><Relationship Id="rId1" Type="http://schemas.openxmlformats.org/officeDocument/2006/relationships/audio" Target="../media/audio3.wav"/><Relationship Id="rId5" Type="http://schemas.openxmlformats.org/officeDocument/2006/relationships/image" Target="../media/image34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3.xml"/><Relationship Id="rId1" Type="http://schemas.openxmlformats.org/officeDocument/2006/relationships/audio" Target="../media/audio4.wav"/><Relationship Id="rId5" Type="http://schemas.openxmlformats.org/officeDocument/2006/relationships/image" Target="../media/image34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5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4.xml"/><Relationship Id="rId1" Type="http://schemas.openxmlformats.org/officeDocument/2006/relationships/audio" Target="../media/audio5.wav"/><Relationship Id="rId5" Type="http://schemas.openxmlformats.org/officeDocument/2006/relationships/image" Target="../media/image34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46.gif"/><Relationship Id="rId4" Type="http://schemas.openxmlformats.org/officeDocument/2006/relationships/image" Target="../media/image4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5.xml"/><Relationship Id="rId1" Type="http://schemas.openxmlformats.org/officeDocument/2006/relationships/audio" Target="../media/audio6.wav"/><Relationship Id="rId5" Type="http://schemas.openxmlformats.org/officeDocument/2006/relationships/image" Target="../media/image34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64.gi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gif"/><Relationship Id="rId5" Type="http://schemas.openxmlformats.org/officeDocument/2006/relationships/image" Target="../media/image63.gif"/><Relationship Id="rId4" Type="http://schemas.openxmlformats.org/officeDocument/2006/relationships/image" Target="../media/image6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13" Type="http://schemas.openxmlformats.org/officeDocument/2006/relationships/image" Target="../media/image26.gif"/><Relationship Id="rId18" Type="http://schemas.openxmlformats.org/officeDocument/2006/relationships/image" Target="../media/image19.gif"/><Relationship Id="rId3" Type="http://schemas.openxmlformats.org/officeDocument/2006/relationships/image" Target="../media/image32.gif"/><Relationship Id="rId7" Type="http://schemas.openxmlformats.org/officeDocument/2006/relationships/image" Target="../media/image23.gif"/><Relationship Id="rId12" Type="http://schemas.openxmlformats.org/officeDocument/2006/relationships/image" Target="../media/image53.gif"/><Relationship Id="rId17" Type="http://schemas.openxmlformats.org/officeDocument/2006/relationships/image" Target="../media/image25.gif"/><Relationship Id="rId2" Type="http://schemas.openxmlformats.org/officeDocument/2006/relationships/image" Target="../media/image65.jpeg"/><Relationship Id="rId16" Type="http://schemas.openxmlformats.org/officeDocument/2006/relationships/image" Target="../media/image68.jpeg"/><Relationship Id="rId20" Type="http://schemas.openxmlformats.org/officeDocument/2006/relationships/image" Target="../media/image63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gif"/><Relationship Id="rId11" Type="http://schemas.openxmlformats.org/officeDocument/2006/relationships/image" Target="../media/image64.gif"/><Relationship Id="rId5" Type="http://schemas.openxmlformats.org/officeDocument/2006/relationships/image" Target="../media/image41.gif"/><Relationship Id="rId15" Type="http://schemas.openxmlformats.org/officeDocument/2006/relationships/image" Target="../media/image67.jpeg"/><Relationship Id="rId10" Type="http://schemas.openxmlformats.org/officeDocument/2006/relationships/image" Target="../media/image50.gif"/><Relationship Id="rId19" Type="http://schemas.openxmlformats.org/officeDocument/2006/relationships/image" Target="../media/image69.jpeg"/><Relationship Id="rId4" Type="http://schemas.openxmlformats.org/officeDocument/2006/relationships/image" Target="../media/image40.gif"/><Relationship Id="rId9" Type="http://schemas.openxmlformats.org/officeDocument/2006/relationships/image" Target="../media/image46.gif"/><Relationship Id="rId14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1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13" Type="http://schemas.openxmlformats.org/officeDocument/2006/relationships/image" Target="../media/image70.gif"/><Relationship Id="rId3" Type="http://schemas.openxmlformats.org/officeDocument/2006/relationships/image" Target="../media/image65.jpeg"/><Relationship Id="rId7" Type="http://schemas.openxmlformats.org/officeDocument/2006/relationships/image" Target="../media/image40.gif"/><Relationship Id="rId12" Type="http://schemas.openxmlformats.org/officeDocument/2006/relationships/image" Target="../media/image6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gif"/><Relationship Id="rId11" Type="http://schemas.openxmlformats.org/officeDocument/2006/relationships/image" Target="../media/image67.jpeg"/><Relationship Id="rId5" Type="http://schemas.openxmlformats.org/officeDocument/2006/relationships/image" Target="../media/image66.jpeg"/><Relationship Id="rId15" Type="http://schemas.openxmlformats.org/officeDocument/2006/relationships/image" Target="../media/image29.jpeg"/><Relationship Id="rId10" Type="http://schemas.openxmlformats.org/officeDocument/2006/relationships/image" Target="../media/image50.gif"/><Relationship Id="rId4" Type="http://schemas.openxmlformats.org/officeDocument/2006/relationships/image" Target="../media/image36.gif"/><Relationship Id="rId9" Type="http://schemas.openxmlformats.org/officeDocument/2006/relationships/image" Target="../media/image39.gif"/><Relationship Id="rId14" Type="http://schemas.openxmlformats.org/officeDocument/2006/relationships/image" Target="../media/image23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29.jpeg"/><Relationship Id="rId3" Type="http://schemas.openxmlformats.org/officeDocument/2006/relationships/image" Target="../media/image65.jpeg"/><Relationship Id="rId7" Type="http://schemas.openxmlformats.org/officeDocument/2006/relationships/image" Target="../media/image46.gif"/><Relationship Id="rId12" Type="http://schemas.openxmlformats.org/officeDocument/2006/relationships/image" Target="../media/image7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gif"/><Relationship Id="rId11" Type="http://schemas.openxmlformats.org/officeDocument/2006/relationships/image" Target="../media/image64.gif"/><Relationship Id="rId5" Type="http://schemas.openxmlformats.org/officeDocument/2006/relationships/image" Target="../media/image40.gif"/><Relationship Id="rId10" Type="http://schemas.openxmlformats.org/officeDocument/2006/relationships/image" Target="../media/image62.gif"/><Relationship Id="rId4" Type="http://schemas.openxmlformats.org/officeDocument/2006/relationships/image" Target="../media/image49.gif"/><Relationship Id="rId9" Type="http://schemas.openxmlformats.org/officeDocument/2006/relationships/image" Target="../media/image69.jpeg"/><Relationship Id="rId14" Type="http://schemas.openxmlformats.org/officeDocument/2006/relationships/image" Target="../media/image2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5.gif"/><Relationship Id="rId7" Type="http://schemas.openxmlformats.org/officeDocument/2006/relationships/image" Target="../media/image21.wm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23.gif"/><Relationship Id="rId4" Type="http://schemas.openxmlformats.org/officeDocument/2006/relationships/image" Target="../media/image29.jpeg"/><Relationship Id="rId9" Type="http://schemas.openxmlformats.org/officeDocument/2006/relationships/image" Target="../media/image6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40.gif"/><Relationship Id="rId7" Type="http://schemas.openxmlformats.org/officeDocument/2006/relationships/image" Target="../media/image64.gi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gif"/><Relationship Id="rId5" Type="http://schemas.openxmlformats.org/officeDocument/2006/relationships/image" Target="../media/image62.gif"/><Relationship Id="rId4" Type="http://schemas.openxmlformats.org/officeDocument/2006/relationships/image" Target="../media/image36.gif"/><Relationship Id="rId9" Type="http://schemas.openxmlformats.org/officeDocument/2006/relationships/image" Target="../media/image4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3.gif"/><Relationship Id="rId7" Type="http://schemas.openxmlformats.org/officeDocument/2006/relationships/image" Target="../media/image64.gi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3.gif"/><Relationship Id="rId7" Type="http://schemas.openxmlformats.org/officeDocument/2006/relationships/image" Target="../media/image62.gi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gif"/><Relationship Id="rId5" Type="http://schemas.openxmlformats.org/officeDocument/2006/relationships/image" Target="../media/image64.gif"/><Relationship Id="rId4" Type="http://schemas.openxmlformats.org/officeDocument/2006/relationships/image" Target="../media/image25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36.gif"/><Relationship Id="rId7" Type="http://schemas.openxmlformats.org/officeDocument/2006/relationships/image" Target="../media/image46.gi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gif"/><Relationship Id="rId5" Type="http://schemas.openxmlformats.org/officeDocument/2006/relationships/image" Target="../media/image32.gif"/><Relationship Id="rId4" Type="http://schemas.openxmlformats.org/officeDocument/2006/relationships/image" Target="../media/image62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7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gif"/><Relationship Id="rId5" Type="http://schemas.openxmlformats.org/officeDocument/2006/relationships/image" Target="../media/image32.gif"/><Relationship Id="rId4" Type="http://schemas.openxmlformats.org/officeDocument/2006/relationships/image" Target="../media/image62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5.gif"/><Relationship Id="rId7" Type="http://schemas.openxmlformats.org/officeDocument/2006/relationships/image" Target="../media/image7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gif"/><Relationship Id="rId5" Type="http://schemas.openxmlformats.org/officeDocument/2006/relationships/image" Target="../media/image26.gif"/><Relationship Id="rId4" Type="http://schemas.openxmlformats.org/officeDocument/2006/relationships/image" Target="../media/image64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3.gif"/><Relationship Id="rId7" Type="http://schemas.openxmlformats.org/officeDocument/2006/relationships/image" Target="../media/image62.gi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gif"/><Relationship Id="rId5" Type="http://schemas.openxmlformats.org/officeDocument/2006/relationships/image" Target="../media/image64.gif"/><Relationship Id="rId4" Type="http://schemas.openxmlformats.org/officeDocument/2006/relationships/image" Target="../media/image2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gi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gif"/><Relationship Id="rId2" Type="http://schemas.openxmlformats.org/officeDocument/2006/relationships/image" Target="../media/image12.jpeg"/><Relationship Id="rId16" Type="http://schemas.openxmlformats.org/officeDocument/2006/relationships/image" Target="../media/image26.gi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png"/><Relationship Id="rId11" Type="http://schemas.openxmlformats.org/officeDocument/2006/relationships/image" Target="../media/image21.wmf"/><Relationship Id="rId5" Type="http://schemas.openxmlformats.org/officeDocument/2006/relationships/image" Target="../media/image15.png"/><Relationship Id="rId15" Type="http://schemas.openxmlformats.org/officeDocument/2006/relationships/image" Target="../media/image25.gif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gif"/><Relationship Id="rId14" Type="http://schemas.openxmlformats.org/officeDocument/2006/relationships/image" Target="../media/image24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5.gif"/><Relationship Id="rId7" Type="http://schemas.openxmlformats.org/officeDocument/2006/relationships/image" Target="../media/image21.wm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gif"/><Relationship Id="rId5" Type="http://schemas.openxmlformats.org/officeDocument/2006/relationships/image" Target="../media/image26.gif"/><Relationship Id="rId4" Type="http://schemas.openxmlformats.org/officeDocument/2006/relationships/image" Target="../media/image64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5.gif"/><Relationship Id="rId7" Type="http://schemas.openxmlformats.org/officeDocument/2006/relationships/image" Target="../media/image23.gi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wmf"/><Relationship Id="rId5" Type="http://schemas.openxmlformats.org/officeDocument/2006/relationships/image" Target="../media/image62.gif"/><Relationship Id="rId4" Type="http://schemas.openxmlformats.org/officeDocument/2006/relationships/image" Target="../media/image26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25.gif"/><Relationship Id="rId7" Type="http://schemas.openxmlformats.org/officeDocument/2006/relationships/image" Target="../media/image1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gif"/><Relationship Id="rId5" Type="http://schemas.openxmlformats.org/officeDocument/2006/relationships/image" Target="../media/image62.gif"/><Relationship Id="rId4" Type="http://schemas.openxmlformats.org/officeDocument/2006/relationships/image" Target="../media/image26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5.gif"/><Relationship Id="rId7" Type="http://schemas.openxmlformats.org/officeDocument/2006/relationships/image" Target="../media/image23.gi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wmf"/><Relationship Id="rId5" Type="http://schemas.openxmlformats.org/officeDocument/2006/relationships/image" Target="../media/image62.gif"/><Relationship Id="rId4" Type="http://schemas.openxmlformats.org/officeDocument/2006/relationships/image" Target="../media/image26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5.gif"/><Relationship Id="rId7" Type="http://schemas.openxmlformats.org/officeDocument/2006/relationships/image" Target="../media/image7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gif"/><Relationship Id="rId5" Type="http://schemas.openxmlformats.org/officeDocument/2006/relationships/image" Target="../media/image62.gif"/><Relationship Id="rId4" Type="http://schemas.openxmlformats.org/officeDocument/2006/relationships/image" Target="../media/image2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36.gif"/><Relationship Id="rId7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jpeg"/><Relationship Id="rId5" Type="http://schemas.openxmlformats.org/officeDocument/2006/relationships/image" Target="../media/image46.gif"/><Relationship Id="rId4" Type="http://schemas.openxmlformats.org/officeDocument/2006/relationships/image" Target="../media/image32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4.xml"/><Relationship Id="rId1" Type="http://schemas.openxmlformats.org/officeDocument/2006/relationships/audio" Target="../media/audio1.wav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6.gif"/><Relationship Id="rId7" Type="http://schemas.openxmlformats.org/officeDocument/2006/relationships/image" Target="../media/image39.gi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10" Type="http://schemas.openxmlformats.org/officeDocument/2006/relationships/image" Target="../media/image42.gif"/><Relationship Id="rId4" Type="http://schemas.openxmlformats.org/officeDocument/2006/relationships/image" Target="../media/image36.gif"/><Relationship Id="rId9" Type="http://schemas.openxmlformats.org/officeDocument/2006/relationships/image" Target="../media/image4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6.xml"/><Relationship Id="rId1" Type="http://schemas.openxmlformats.org/officeDocument/2006/relationships/audio" Target="../media/audio2.wav"/><Relationship Id="rId5" Type="http://schemas.openxmlformats.org/officeDocument/2006/relationships/image" Target="../media/image3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683568" y="1700808"/>
            <a:ext cx="7632848" cy="417646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Rectangle 2"/>
          <p:cNvSpPr/>
          <p:nvPr/>
        </p:nvSpPr>
        <p:spPr>
          <a:xfrm>
            <a:off x="1026641" y="2967335"/>
            <a:ext cx="70907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света на морските </a:t>
            </a:r>
          </a:p>
          <a:p>
            <a:pPr algn="ctr"/>
            <a:r>
              <a:rPr lang="bg-BG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обитатели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9066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Диляна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Тончева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 Тодорова</a:t>
            </a: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 descr="D:\Data_1\Детска градина\анимирани картинки\морски обитатели\fisherman_catch_mermai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32194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164169" y="260648"/>
            <a:ext cx="3466839" cy="2520280"/>
          </a:xfrm>
          <a:prstGeom prst="wedgeEllipseCallou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bg-BG" dirty="0" err="1">
                <a:latin typeface="Constantia" pitchFamily="18" charset="0"/>
              </a:rPr>
              <a:t>Морските</a:t>
            </a:r>
            <a:r>
              <a:rPr lang="ru-RU" altLang="bg-BG" dirty="0">
                <a:latin typeface="Constantia" pitchFamily="18" charset="0"/>
              </a:rPr>
              <a:t> </a:t>
            </a:r>
            <a:r>
              <a:rPr lang="ru-RU" altLang="bg-BG" dirty="0" err="1">
                <a:latin typeface="Constantia" pitchFamily="18" charset="0"/>
              </a:rPr>
              <a:t>лъвове</a:t>
            </a:r>
            <a:r>
              <a:rPr lang="ru-RU" altLang="bg-BG" dirty="0">
                <a:latin typeface="Constantia" pitchFamily="18" charset="0"/>
              </a:rPr>
              <a:t>  </a:t>
            </a:r>
            <a:r>
              <a:rPr lang="ru-RU" altLang="bg-BG" dirty="0" err="1">
                <a:latin typeface="Constantia" pitchFamily="18" charset="0"/>
              </a:rPr>
              <a:t>са</a:t>
            </a:r>
            <a:r>
              <a:rPr lang="ru-RU" altLang="bg-BG" dirty="0">
                <a:latin typeface="Constantia" pitchFamily="18" charset="0"/>
              </a:rPr>
              <a:t> </a:t>
            </a:r>
            <a:r>
              <a:rPr lang="ru-RU" altLang="bg-BG" dirty="0" err="1">
                <a:latin typeface="Constantia" pitchFamily="18" charset="0"/>
              </a:rPr>
              <a:t>особено</a:t>
            </a:r>
            <a:r>
              <a:rPr lang="ru-RU" altLang="bg-BG" dirty="0">
                <a:latin typeface="Constantia" pitchFamily="18" charset="0"/>
              </a:rPr>
              <a:t> ловки </a:t>
            </a:r>
            <a:r>
              <a:rPr lang="ru-RU" altLang="bg-BG" dirty="0" err="1">
                <a:latin typeface="Constantia" pitchFamily="18" charset="0"/>
              </a:rPr>
              <a:t>във</a:t>
            </a:r>
            <a:r>
              <a:rPr lang="ru-RU" altLang="bg-BG" dirty="0">
                <a:latin typeface="Constantia" pitchFamily="18" charset="0"/>
              </a:rPr>
              <a:t> </a:t>
            </a:r>
            <a:r>
              <a:rPr lang="ru-RU" altLang="bg-BG" dirty="0" err="1">
                <a:latin typeface="Constantia" pitchFamily="18" charset="0"/>
              </a:rPr>
              <a:t>водата</a:t>
            </a:r>
            <a:r>
              <a:rPr lang="ru-RU" altLang="bg-BG" dirty="0">
                <a:latin typeface="Constantia" pitchFamily="18" charset="0"/>
              </a:rPr>
              <a:t>. Хранят се с </a:t>
            </a:r>
            <a:r>
              <a:rPr lang="ru-RU" altLang="bg-BG" dirty="0" err="1">
                <a:latin typeface="Constantia" pitchFamily="18" charset="0"/>
              </a:rPr>
              <a:t>риба</a:t>
            </a:r>
            <a:r>
              <a:rPr lang="ru-RU" altLang="bg-BG" dirty="0">
                <a:latin typeface="Constantia" pitchFamily="18" charset="0"/>
              </a:rPr>
              <a:t>. </a:t>
            </a:r>
            <a:r>
              <a:rPr lang="ru-RU" altLang="bg-BG" dirty="0" err="1">
                <a:latin typeface="Constantia" pitchFamily="18" charset="0"/>
              </a:rPr>
              <a:t>Предимно</a:t>
            </a:r>
            <a:r>
              <a:rPr lang="ru-RU" altLang="bg-BG" dirty="0">
                <a:latin typeface="Constantia" pitchFamily="18" charset="0"/>
              </a:rPr>
              <a:t> </a:t>
            </a:r>
            <a:r>
              <a:rPr lang="ru-RU" altLang="bg-BG" dirty="0" err="1">
                <a:latin typeface="Constantia" pitchFamily="18" charset="0"/>
              </a:rPr>
              <a:t>нападат</a:t>
            </a:r>
            <a:r>
              <a:rPr lang="ru-RU" altLang="bg-BG" dirty="0">
                <a:latin typeface="Constantia" pitchFamily="18" charset="0"/>
              </a:rPr>
              <a:t> </a:t>
            </a:r>
            <a:r>
              <a:rPr lang="ru-RU" altLang="bg-BG" dirty="0" err="1">
                <a:latin typeface="Constantia" pitchFamily="18" charset="0"/>
              </a:rPr>
              <a:t>група</a:t>
            </a:r>
            <a:r>
              <a:rPr lang="ru-RU" altLang="bg-BG" dirty="0">
                <a:latin typeface="Constantia" pitchFamily="18" charset="0"/>
              </a:rPr>
              <a:t> </a:t>
            </a:r>
            <a:r>
              <a:rPr lang="ru-RU" altLang="bg-BG" dirty="0" err="1">
                <a:latin typeface="Constantia" pitchFamily="18" charset="0"/>
              </a:rPr>
              <a:t>риби</a:t>
            </a:r>
            <a:r>
              <a:rPr lang="ru-RU" altLang="bg-BG" dirty="0">
                <a:latin typeface="Constantia" pitchFamily="18" charset="0"/>
              </a:rPr>
              <a:t>, </a:t>
            </a:r>
            <a:r>
              <a:rPr lang="ru-RU" altLang="bg-BG" dirty="0" err="1">
                <a:latin typeface="Constantia" pitchFamily="18" charset="0"/>
              </a:rPr>
              <a:t>застигат</a:t>
            </a:r>
            <a:r>
              <a:rPr lang="ru-RU" altLang="bg-BG" dirty="0">
                <a:latin typeface="Constantia" pitchFamily="18" charset="0"/>
              </a:rPr>
              <a:t> </a:t>
            </a:r>
            <a:r>
              <a:rPr lang="ru-RU" altLang="bg-BG" dirty="0" err="1">
                <a:latin typeface="Constantia" pitchFamily="18" charset="0"/>
              </a:rPr>
              <a:t>една</a:t>
            </a:r>
            <a:r>
              <a:rPr lang="ru-RU" altLang="bg-BG" dirty="0">
                <a:latin typeface="Constantia" pitchFamily="18" charset="0"/>
              </a:rPr>
              <a:t> от </a:t>
            </a:r>
            <a:r>
              <a:rPr lang="ru-RU" altLang="bg-BG" dirty="0" err="1">
                <a:latin typeface="Constantia" pitchFamily="18" charset="0"/>
              </a:rPr>
              <a:t>тях</a:t>
            </a:r>
            <a:r>
              <a:rPr lang="ru-RU" altLang="bg-BG" dirty="0">
                <a:latin typeface="Constantia" pitchFamily="18" charset="0"/>
              </a:rPr>
              <a:t> и </a:t>
            </a:r>
            <a:r>
              <a:rPr lang="ru-RU" altLang="bg-BG" dirty="0" err="1">
                <a:latin typeface="Constantia" pitchFamily="18" charset="0"/>
              </a:rPr>
              <a:t>бързо</a:t>
            </a:r>
            <a:r>
              <a:rPr lang="ru-RU" altLang="bg-BG" dirty="0">
                <a:latin typeface="Constantia" pitchFamily="18" charset="0"/>
              </a:rPr>
              <a:t> я </a:t>
            </a:r>
            <a:r>
              <a:rPr lang="ru-RU" altLang="bg-BG" dirty="0" err="1">
                <a:latin typeface="Constantia" pitchFamily="18" charset="0"/>
              </a:rPr>
              <a:t>поглъщат</a:t>
            </a:r>
            <a:r>
              <a:rPr lang="ru-RU" altLang="bg-BG" dirty="0">
                <a:latin typeface="Constantia" pitchFamily="18" charset="0"/>
              </a:rPr>
              <a:t>.</a:t>
            </a:r>
            <a:endParaRPr lang="bg-BG" dirty="0"/>
          </a:p>
        </p:txBody>
      </p:sp>
      <p:sp>
        <p:nvSpPr>
          <p:cNvPr id="9" name="Oval Callout 8"/>
          <p:cNvSpPr/>
          <p:nvPr/>
        </p:nvSpPr>
        <p:spPr>
          <a:xfrm>
            <a:off x="323528" y="764704"/>
            <a:ext cx="2697344" cy="2016224"/>
          </a:xfrm>
          <a:prstGeom prst="wedgeEllipseCallou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bg-BG" dirty="0">
                <a:latin typeface="Constantia" pitchFamily="18" charset="0"/>
              </a:rPr>
              <a:t>Естествен враг на </a:t>
            </a:r>
            <a:r>
              <a:rPr lang="ru-RU" altLang="bg-BG" dirty="0" err="1">
                <a:latin typeface="Constantia" pitchFamily="18" charset="0"/>
              </a:rPr>
              <a:t>морските</a:t>
            </a:r>
            <a:r>
              <a:rPr lang="ru-RU" altLang="bg-BG" dirty="0">
                <a:latin typeface="Constantia" pitchFamily="18" charset="0"/>
              </a:rPr>
              <a:t> </a:t>
            </a:r>
            <a:r>
              <a:rPr lang="ru-RU" altLang="bg-BG" dirty="0" err="1">
                <a:latin typeface="Constantia" pitchFamily="18" charset="0"/>
              </a:rPr>
              <a:t>лъвове</a:t>
            </a:r>
            <a:r>
              <a:rPr lang="ru-RU" altLang="bg-BG" dirty="0">
                <a:latin typeface="Constantia" pitchFamily="18" charset="0"/>
              </a:rPr>
              <a:t> в </a:t>
            </a:r>
            <a:r>
              <a:rPr lang="ru-RU" altLang="bg-BG" dirty="0" err="1">
                <a:latin typeface="Constantia" pitchFamily="18" charset="0"/>
              </a:rPr>
              <a:t>природата</a:t>
            </a:r>
            <a:r>
              <a:rPr lang="ru-RU" altLang="bg-BG" dirty="0">
                <a:latin typeface="Constantia" pitchFamily="18" charset="0"/>
              </a:rPr>
              <a:t> </a:t>
            </a:r>
            <a:r>
              <a:rPr lang="ru-RU" altLang="bg-BG" dirty="0" err="1">
                <a:latin typeface="Constantia" pitchFamily="18" charset="0"/>
              </a:rPr>
              <a:t>са</a:t>
            </a:r>
            <a:r>
              <a:rPr lang="ru-RU" altLang="bg-BG" dirty="0">
                <a:latin typeface="Constantia" pitchFamily="18" charset="0"/>
              </a:rPr>
              <a:t> </a:t>
            </a:r>
            <a:r>
              <a:rPr lang="ru-RU" altLang="bg-BG" dirty="0" err="1">
                <a:latin typeface="Constantia" pitchFamily="18" charset="0"/>
              </a:rPr>
              <a:t>косатките</a:t>
            </a:r>
            <a:endParaRPr lang="bg-BG" dirty="0"/>
          </a:p>
        </p:txBody>
      </p:sp>
      <p:pic>
        <p:nvPicPr>
          <p:cNvPr id="5124" name="Picture 4" descr="D:\Data_1\Детска градина\анимирани картинки\n814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222" y="840990"/>
            <a:ext cx="1863651" cy="186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Callout 10"/>
          <p:cNvSpPr/>
          <p:nvPr/>
        </p:nvSpPr>
        <p:spPr>
          <a:xfrm>
            <a:off x="539552" y="1052736"/>
            <a:ext cx="1935658" cy="1728192"/>
          </a:xfrm>
          <a:prstGeom prst="wedgeEllipseCallou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bg-BG" dirty="0" err="1" smtClean="0">
                <a:latin typeface="Constantia" pitchFamily="18" charset="0"/>
              </a:rPr>
              <a:t>Също</a:t>
            </a:r>
            <a:r>
              <a:rPr lang="ru-RU" altLang="bg-BG" dirty="0" smtClean="0">
                <a:latin typeface="Constantia" pitchFamily="18" charset="0"/>
              </a:rPr>
              <a:t> </a:t>
            </a:r>
            <a:r>
              <a:rPr lang="ru-RU" altLang="bg-BG" dirty="0" err="1">
                <a:latin typeface="Constantia" pitchFamily="18" charset="0"/>
              </a:rPr>
              <a:t>така</a:t>
            </a:r>
            <a:r>
              <a:rPr lang="ru-RU" altLang="bg-BG" dirty="0">
                <a:latin typeface="Constantia" pitchFamily="18" charset="0"/>
              </a:rPr>
              <a:t> </a:t>
            </a:r>
            <a:r>
              <a:rPr lang="ru-RU" altLang="bg-BG" dirty="0" err="1">
                <a:latin typeface="Constantia" pitchFamily="18" charset="0"/>
              </a:rPr>
              <a:t>биват</a:t>
            </a:r>
            <a:r>
              <a:rPr lang="ru-RU" altLang="bg-BG" dirty="0">
                <a:latin typeface="Constantia" pitchFamily="18" charset="0"/>
              </a:rPr>
              <a:t> </a:t>
            </a:r>
            <a:r>
              <a:rPr lang="ru-RU" altLang="bg-BG" dirty="0" err="1">
                <a:latin typeface="Constantia" pitchFamily="18" charset="0"/>
              </a:rPr>
              <a:t>нападани</a:t>
            </a:r>
            <a:r>
              <a:rPr lang="ru-RU" altLang="bg-BG" dirty="0">
                <a:latin typeface="Constantia" pitchFamily="18" charset="0"/>
              </a:rPr>
              <a:t> и от </a:t>
            </a:r>
            <a:r>
              <a:rPr lang="ru-RU" altLang="bg-BG" dirty="0" err="1">
                <a:latin typeface="Constantia" pitchFamily="18" charset="0"/>
              </a:rPr>
              <a:t>акули</a:t>
            </a:r>
            <a:r>
              <a:rPr lang="ru-RU" altLang="bg-BG" dirty="0">
                <a:latin typeface="Constantia" pitchFamily="18" charset="0"/>
              </a:rPr>
              <a:t>.</a:t>
            </a:r>
            <a:endParaRPr lang="bg-BG" dirty="0"/>
          </a:p>
        </p:txBody>
      </p:sp>
      <p:pic>
        <p:nvPicPr>
          <p:cNvPr id="5125" name="Picture 5" descr="D:\Data_1\Детска градина\анимирани картинки\58r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76872"/>
            <a:ext cx="2316593" cy="13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366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011" y="4493003"/>
            <a:ext cx="2668455" cy="200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Callout 13"/>
          <p:cNvSpPr/>
          <p:nvPr/>
        </p:nvSpPr>
        <p:spPr>
          <a:xfrm>
            <a:off x="384261" y="1176840"/>
            <a:ext cx="2246239" cy="1604088"/>
          </a:xfrm>
          <a:prstGeom prst="wedgeEllipseCallou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latin typeface="Constantia" pitchFamily="18" charset="0"/>
              </a:rPr>
              <a:t>А ето и какви звуци издават морските лъвове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25917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1" grpId="0" animBg="1"/>
      <p:bldP spid="11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bg-BG" altLang="bg-BG" sz="6000" b="1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Морски лъв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5502"/>
            <a:ext cx="9144000" cy="6852498"/>
          </a:xfrm>
        </p:spPr>
      </p:pic>
      <p:pic>
        <p:nvPicPr>
          <p:cNvPr id="9220" name="seal172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ealion_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613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2" fill="hold"/>
                                        <p:tgtEl>
                                          <p:spTgt spid="92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Диляна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Тончева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Тододрова</a:t>
            </a: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 descr="E:\My Documents\diving blue whal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40" y="0"/>
            <a:ext cx="91791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User\Desktop\0_a9190_b88ae8c1_ori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866" y="4869159"/>
            <a:ext cx="37147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2013426" y="3933056"/>
            <a:ext cx="2736304" cy="1725469"/>
          </a:xfrm>
          <a:prstGeom prst="wedgeEllipse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altLang="bg-BG" b="1" dirty="0">
                <a:latin typeface="Constantia" pitchFamily="18" charset="0"/>
              </a:rPr>
              <a:t>Синият кит </a:t>
            </a:r>
            <a:r>
              <a:rPr lang="bg-BG" altLang="bg-BG" dirty="0">
                <a:latin typeface="Constantia" pitchFamily="18" charset="0"/>
              </a:rPr>
              <a:t>е бозайник, но прилича на огромна риба. </a:t>
            </a:r>
            <a:endParaRPr lang="bg-BG" dirty="0"/>
          </a:p>
        </p:txBody>
      </p:sp>
      <p:sp>
        <p:nvSpPr>
          <p:cNvPr id="8" name="Oval Callout 7"/>
          <p:cNvSpPr/>
          <p:nvPr/>
        </p:nvSpPr>
        <p:spPr>
          <a:xfrm>
            <a:off x="2013426" y="4186445"/>
            <a:ext cx="2736304" cy="1365429"/>
          </a:xfrm>
          <a:prstGeom prst="wedgeEllipse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altLang="bg-BG" dirty="0">
                <a:latin typeface="Constantia" pitchFamily="18" charset="0"/>
              </a:rPr>
              <a:t>Той се храни с дребни </a:t>
            </a:r>
            <a:r>
              <a:rPr lang="bg-BG" altLang="bg-BG" dirty="0" err="1">
                <a:latin typeface="Constantia" pitchFamily="18" charset="0"/>
              </a:rPr>
              <a:t>рачета</a:t>
            </a:r>
            <a:r>
              <a:rPr lang="bg-BG" altLang="bg-BG" dirty="0">
                <a:latin typeface="Constantia" pitchFamily="18" charset="0"/>
              </a:rPr>
              <a:t> и риби. </a:t>
            </a:r>
          </a:p>
        </p:txBody>
      </p:sp>
      <p:pic>
        <p:nvPicPr>
          <p:cNvPr id="6146" name="Picture 2" descr="C:\Users\User\Desktop\n34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1113834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crabe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064547"/>
            <a:ext cx="192405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Callout 10"/>
          <p:cNvSpPr/>
          <p:nvPr/>
        </p:nvSpPr>
        <p:spPr>
          <a:xfrm>
            <a:off x="2013426" y="4113075"/>
            <a:ext cx="2736304" cy="1365429"/>
          </a:xfrm>
          <a:prstGeom prst="wedgeEllipse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altLang="bg-BG" dirty="0">
                <a:latin typeface="Constantia" pitchFamily="18" charset="0"/>
              </a:rPr>
              <a:t>Синият кит предпочита студените полярни морета.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2045358" y="4113075"/>
            <a:ext cx="2736304" cy="1365429"/>
          </a:xfrm>
          <a:prstGeom prst="wedgeEllipse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>
                <a:latin typeface="Constantia" pitchFamily="18" charset="0"/>
              </a:rPr>
              <a:t>А ето и какви звуци </a:t>
            </a:r>
            <a:r>
              <a:rPr lang="bg-BG" b="1" dirty="0" smtClean="0">
                <a:latin typeface="Constantia" pitchFamily="18" charset="0"/>
              </a:rPr>
              <a:t>издава синия кит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90670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altLang="bg-BG" sz="6000" b="1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Син кит</a:t>
            </a:r>
          </a:p>
        </p:txBody>
      </p:sp>
      <p:pic>
        <p:nvPicPr>
          <p:cNvPr id="61447" name="blue177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lue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163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22" fill="hold"/>
                                        <p:tgtEl>
                                          <p:spTgt spid="614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4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 descr="E:\My Documents\whal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58" y="0"/>
            <a:ext cx="91709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0_a9190_b88ae8c1_ori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771" y="1340768"/>
            <a:ext cx="37147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1835696" y="0"/>
            <a:ext cx="3384376" cy="2016224"/>
          </a:xfrm>
          <a:prstGeom prst="wedgeEllipse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altLang="bg-BG" dirty="0" smtClean="0">
                <a:latin typeface="Constantia" pitchFamily="18" charset="0"/>
              </a:rPr>
              <a:t>Това е гърбат кит.Наричат </a:t>
            </a:r>
            <a:r>
              <a:rPr lang="bg-BG" altLang="bg-BG" dirty="0">
                <a:latin typeface="Constantia" pitchFamily="18" charset="0"/>
              </a:rPr>
              <a:t>го </a:t>
            </a:r>
            <a:r>
              <a:rPr lang="bg-BG" altLang="bg-BG" dirty="0" smtClean="0">
                <a:latin typeface="Constantia" pitchFamily="18" charset="0"/>
              </a:rPr>
              <a:t>така заради </a:t>
            </a:r>
            <a:r>
              <a:rPr lang="bg-BG" altLang="bg-BG" dirty="0">
                <a:latin typeface="Constantia" pitchFamily="18" charset="0"/>
              </a:rPr>
              <a:t>голямата си гърбица, гърбът им е оцветен в черно.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1857222" y="66119"/>
            <a:ext cx="3528392" cy="2016224"/>
          </a:xfrm>
          <a:prstGeom prst="wedgeEllipse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altLang="bg-BG" dirty="0">
                <a:latin typeface="Constantia" pitchFamily="18" charset="0"/>
              </a:rPr>
              <a:t>Гърбатият кит се храни само през лятото с малки рибки, а зимата преживява от своите мастни натрупвания</a:t>
            </a:r>
          </a:p>
        </p:txBody>
      </p:sp>
      <p:pic>
        <p:nvPicPr>
          <p:cNvPr id="7170" name="Picture 2" descr="C:\Users\User\Desktop\Fish_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400340"/>
            <a:ext cx="3526028" cy="120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2267744" y="66119"/>
            <a:ext cx="2088232" cy="2016224"/>
          </a:xfrm>
          <a:prstGeom prst="wedgeEllipse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b="1" dirty="0">
                <a:latin typeface="Constantia" pitchFamily="18" charset="0"/>
              </a:rPr>
              <a:t>А ето и какви звуци издава </a:t>
            </a:r>
            <a:r>
              <a:rPr lang="bg-BG" b="1" dirty="0" smtClean="0">
                <a:latin typeface="Constantia" pitchFamily="18" charset="0"/>
              </a:rPr>
              <a:t>гърбатият кит</a:t>
            </a:r>
            <a:endParaRPr lang="bg-BG" altLang="bg-BG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30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bg-BG" altLang="bg-BG" sz="6000" b="1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Гърбат кит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kit177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kit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975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307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 descr="E:\My Documents\kashalo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7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0_a9190_b88ae8c1_ori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4941168"/>
            <a:ext cx="37147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2195736" y="4365104"/>
            <a:ext cx="2520280" cy="1440160"/>
          </a:xfrm>
          <a:prstGeom prst="wedgeEllipse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altLang="bg-BG" b="1" dirty="0">
                <a:latin typeface="Constantia" pitchFamily="18" charset="0"/>
              </a:rPr>
              <a:t>Кашалотът</a:t>
            </a:r>
            <a:r>
              <a:rPr lang="bg-BG" altLang="bg-BG" dirty="0">
                <a:latin typeface="Constantia" pitchFamily="18" charset="0"/>
              </a:rPr>
              <a:t> е хищен морски бозайник.</a:t>
            </a:r>
          </a:p>
          <a:p>
            <a:endParaRPr lang="bg-BG" altLang="bg-BG" dirty="0">
              <a:latin typeface="Constantia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2195736" y="4149080"/>
            <a:ext cx="2736304" cy="1665312"/>
          </a:xfrm>
          <a:prstGeom prst="wedgeEllipse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bg-BG" dirty="0" smtClean="0">
                <a:latin typeface="Constantia" pitchFamily="18" charset="0"/>
              </a:rPr>
              <a:t>Той много </a:t>
            </a:r>
            <a:r>
              <a:rPr lang="ru-RU" altLang="bg-BG" dirty="0" err="1">
                <a:latin typeface="Constantia" pitchFamily="18" charset="0"/>
              </a:rPr>
              <a:t>обича</a:t>
            </a:r>
            <a:r>
              <a:rPr lang="ru-RU" altLang="bg-BG" dirty="0">
                <a:latin typeface="Constantia" pitchFamily="18" charset="0"/>
              </a:rPr>
              <a:t> да се </a:t>
            </a:r>
            <a:r>
              <a:rPr lang="ru-RU" altLang="bg-BG" dirty="0" err="1">
                <a:latin typeface="Constantia" pitchFamily="18" charset="0"/>
              </a:rPr>
              <a:t>гмурка</a:t>
            </a:r>
            <a:r>
              <a:rPr lang="ru-RU" altLang="bg-BG" dirty="0">
                <a:latin typeface="Constantia" pitchFamily="18" charset="0"/>
              </a:rPr>
              <a:t> в </a:t>
            </a:r>
            <a:r>
              <a:rPr lang="ru-RU" altLang="bg-BG" dirty="0" err="1">
                <a:latin typeface="Constantia" pitchFamily="18" charset="0"/>
              </a:rPr>
              <a:t>океанските</a:t>
            </a:r>
            <a:r>
              <a:rPr lang="ru-RU" altLang="bg-BG" dirty="0">
                <a:latin typeface="Constantia" pitchFamily="18" charset="0"/>
              </a:rPr>
              <a:t> </a:t>
            </a:r>
            <a:r>
              <a:rPr lang="ru-RU" altLang="bg-BG" dirty="0" err="1">
                <a:latin typeface="Constantia" pitchFamily="18" charset="0"/>
              </a:rPr>
              <a:t>дълбини</a:t>
            </a:r>
            <a:r>
              <a:rPr lang="ru-RU" altLang="bg-BG" dirty="0">
                <a:latin typeface="Constantia" pitchFamily="18" charset="0"/>
              </a:rPr>
              <a:t>. 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1982982" y="4388296"/>
            <a:ext cx="2736304" cy="1296144"/>
          </a:xfrm>
          <a:prstGeom prst="wedgeEllipse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bg-BG" dirty="0">
                <a:latin typeface="Constantia" pitchFamily="18" charset="0"/>
              </a:rPr>
              <a:t>Х</a:t>
            </a:r>
            <a:r>
              <a:rPr lang="ru-RU" altLang="bg-BG" dirty="0" smtClean="0">
                <a:latin typeface="Constantia" pitchFamily="18" charset="0"/>
              </a:rPr>
              <a:t>рани се с </a:t>
            </a:r>
            <a:r>
              <a:rPr lang="bg-BG" altLang="bg-BG" dirty="0">
                <a:latin typeface="Constantia" pitchFamily="18" charset="0"/>
              </a:rPr>
              <a:t>тюлени и акули.</a:t>
            </a:r>
          </a:p>
        </p:txBody>
      </p:sp>
      <p:pic>
        <p:nvPicPr>
          <p:cNvPr id="9" name="Picture 5" descr="D:\Data_1\Детска градина\анимирани картинки\58r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358" y="5445224"/>
            <a:ext cx="2316593" cy="13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User\Desktop\366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640" y="5684440"/>
            <a:ext cx="1589528" cy="119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Callout 10"/>
          <p:cNvSpPr/>
          <p:nvPr/>
        </p:nvSpPr>
        <p:spPr>
          <a:xfrm>
            <a:off x="2135382" y="4540696"/>
            <a:ext cx="2736304" cy="1296144"/>
          </a:xfrm>
          <a:prstGeom prst="wedgeEllipse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bg-BG" dirty="0" smtClean="0">
                <a:latin typeface="Constantia" pitchFamily="18" charset="0"/>
              </a:rPr>
              <a:t>А </a:t>
            </a:r>
            <a:r>
              <a:rPr lang="ru-RU" altLang="bg-BG" dirty="0" err="1" smtClean="0">
                <a:latin typeface="Constantia" pitchFamily="18" charset="0"/>
              </a:rPr>
              <a:t>ето</a:t>
            </a:r>
            <a:r>
              <a:rPr lang="ru-RU" altLang="bg-BG" dirty="0" smtClean="0">
                <a:latin typeface="Constantia" pitchFamily="18" charset="0"/>
              </a:rPr>
              <a:t> и </a:t>
            </a:r>
            <a:r>
              <a:rPr lang="ru-RU" altLang="bg-BG" dirty="0" err="1" smtClean="0">
                <a:latin typeface="Constantia" pitchFamily="18" charset="0"/>
              </a:rPr>
              <a:t>какви</a:t>
            </a:r>
            <a:r>
              <a:rPr lang="ru-RU" altLang="bg-BG" dirty="0" smtClean="0">
                <a:latin typeface="Constantia" pitchFamily="18" charset="0"/>
              </a:rPr>
              <a:t> </a:t>
            </a:r>
            <a:r>
              <a:rPr lang="ru-RU" altLang="bg-BG" dirty="0" err="1" smtClean="0">
                <a:latin typeface="Constantia" pitchFamily="18" charset="0"/>
              </a:rPr>
              <a:t>звуци</a:t>
            </a:r>
            <a:r>
              <a:rPr lang="ru-RU" altLang="bg-BG" dirty="0" smtClean="0">
                <a:latin typeface="Constantia" pitchFamily="18" charset="0"/>
              </a:rPr>
              <a:t> </a:t>
            </a:r>
            <a:r>
              <a:rPr lang="ru-RU" altLang="bg-BG" dirty="0" err="1" smtClean="0">
                <a:latin typeface="Constantia" pitchFamily="18" charset="0"/>
              </a:rPr>
              <a:t>издава</a:t>
            </a:r>
            <a:r>
              <a:rPr lang="ru-RU" altLang="bg-BG" dirty="0" smtClean="0">
                <a:latin typeface="Constantia" pitchFamily="18" charset="0"/>
              </a:rPr>
              <a:t> </a:t>
            </a:r>
            <a:r>
              <a:rPr lang="ru-RU" altLang="bg-BG" dirty="0" err="1" smtClean="0">
                <a:latin typeface="Constantia" pitchFamily="18" charset="0"/>
              </a:rPr>
              <a:t>кашалотът</a:t>
            </a:r>
            <a:r>
              <a:rPr lang="bg-BG" altLang="bg-BG" dirty="0" smtClean="0">
                <a:latin typeface="Constantia" pitchFamily="18" charset="0"/>
              </a:rPr>
              <a:t>.</a:t>
            </a:r>
            <a:endParaRPr lang="bg-BG" altLang="bg-BG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261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bg-BG" altLang="bg-BG" sz="6000" b="1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Кашалот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kash177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kashalot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317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92" fill="hold"/>
                                        <p:tgtEl>
                                          <p:spTgt spid="337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51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Диляна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Тончева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 Тодорова</a:t>
            </a: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D:\Data_1\Детска градина\анимирани картинки\морски обитатели\fisherman_catch_mermai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2" y="3717032"/>
            <a:ext cx="32194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E:\My Documents\akula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56888"/>
            <a:ext cx="5400600" cy="359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E:\My Documents\Vozle-plyazhey-Phuketa-plavaet-akul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0543"/>
            <a:ext cx="369553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E:\My Documents\1017443_350776115051869_965327993_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414" y="180109"/>
            <a:ext cx="2833682" cy="307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Callout 10"/>
          <p:cNvSpPr/>
          <p:nvPr/>
        </p:nvSpPr>
        <p:spPr>
          <a:xfrm>
            <a:off x="179512" y="1988840"/>
            <a:ext cx="2160240" cy="16789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altLang="bg-BG" b="1" dirty="0">
                <a:latin typeface="Constantia" pitchFamily="18" charset="0"/>
              </a:rPr>
              <a:t>В океаните се срещат различни видове акули</a:t>
            </a:r>
            <a:endParaRPr lang="bg-BG" dirty="0"/>
          </a:p>
        </p:txBody>
      </p:sp>
      <p:sp>
        <p:nvSpPr>
          <p:cNvPr id="12" name="Oval Callout 11"/>
          <p:cNvSpPr/>
          <p:nvPr/>
        </p:nvSpPr>
        <p:spPr>
          <a:xfrm>
            <a:off x="395536" y="2394410"/>
            <a:ext cx="1518859" cy="129960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latin typeface="Constantia" pitchFamily="18" charset="0"/>
              </a:rPr>
              <a:t>Бяла акула</a:t>
            </a:r>
            <a:endParaRPr lang="bg-BG" dirty="0"/>
          </a:p>
        </p:txBody>
      </p:sp>
      <p:sp>
        <p:nvSpPr>
          <p:cNvPr id="13" name="Oval Callout 12"/>
          <p:cNvSpPr/>
          <p:nvPr/>
        </p:nvSpPr>
        <p:spPr>
          <a:xfrm>
            <a:off x="359531" y="2402648"/>
            <a:ext cx="1590867" cy="129960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latin typeface="Constantia" pitchFamily="18" charset="0"/>
              </a:rPr>
              <a:t>Тигрова акула</a:t>
            </a:r>
            <a:endParaRPr lang="bg-BG" dirty="0"/>
          </a:p>
        </p:txBody>
      </p:sp>
      <p:sp>
        <p:nvSpPr>
          <p:cNvPr id="14" name="Oval Callout 13"/>
          <p:cNvSpPr/>
          <p:nvPr/>
        </p:nvSpPr>
        <p:spPr>
          <a:xfrm>
            <a:off x="359531" y="2394410"/>
            <a:ext cx="1590867" cy="129960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latin typeface="Constantia" pitchFamily="18" charset="0"/>
              </a:rPr>
              <a:t> Акула чук и други</a:t>
            </a:r>
            <a:endParaRPr lang="bg-BG" dirty="0"/>
          </a:p>
        </p:txBody>
      </p:sp>
      <p:sp>
        <p:nvSpPr>
          <p:cNvPr id="15" name="Oval Callout 14"/>
          <p:cNvSpPr/>
          <p:nvPr/>
        </p:nvSpPr>
        <p:spPr>
          <a:xfrm>
            <a:off x="7074" y="1659957"/>
            <a:ext cx="2706387" cy="200159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altLang="bg-BG" b="1" dirty="0">
                <a:latin typeface="Constantia" pitchFamily="18" charset="0"/>
              </a:rPr>
              <a:t>По- голямата част от акулите живеещи в океан са хищни животни.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-1132" y="1340768"/>
            <a:ext cx="2706387" cy="232078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altLang="bg-BG" b="1" dirty="0">
                <a:latin typeface="Constantia" pitchFamily="18" charset="0"/>
              </a:rPr>
              <a:t>Хищните акули се хранят предимно с тюлени, морски костенурки и др.</a:t>
            </a:r>
          </a:p>
        </p:txBody>
      </p:sp>
    </p:spTree>
    <p:extLst>
      <p:ext uri="{BB962C8B-B14F-4D97-AF65-F5344CB8AC3E}">
        <p14:creationId xmlns:p14="http://schemas.microsoft.com/office/powerpoint/2010/main" val="764551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D:\Data_1\Детска градина\анимирани картинки\морски обитатели\0_a918e_7d3c0f44_ori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1008"/>
            <a:ext cx="34671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971600" y="1844824"/>
            <a:ext cx="1872208" cy="16561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Октоподите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хищни</a:t>
            </a:r>
            <a:r>
              <a:rPr lang="ru-RU" dirty="0"/>
              <a:t> </a:t>
            </a:r>
            <a:r>
              <a:rPr lang="ru-RU" dirty="0" err="1" smtClean="0"/>
              <a:t>животни</a:t>
            </a:r>
            <a:endParaRPr lang="bg-BG" dirty="0"/>
          </a:p>
        </p:txBody>
      </p:sp>
      <p:pic>
        <p:nvPicPr>
          <p:cNvPr id="8194" name="Picture 2" descr="D:\Data_1\Детска градина\анимирани картинки\морски обитатели\04octopu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80" y="368094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Callout 22"/>
          <p:cNvSpPr/>
          <p:nvPr/>
        </p:nvSpPr>
        <p:spPr>
          <a:xfrm>
            <a:off x="2832689" y="2672916"/>
            <a:ext cx="2500114" cy="15942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хранят се с </a:t>
            </a:r>
            <a:r>
              <a:rPr lang="ru-RU" dirty="0" err="1" smtClean="0"/>
              <a:t>риба</a:t>
            </a:r>
            <a:r>
              <a:rPr lang="ru-RU" dirty="0" smtClean="0"/>
              <a:t> и </a:t>
            </a:r>
            <a:r>
              <a:rPr lang="ru-RU" dirty="0" err="1" smtClean="0"/>
              <a:t>ракообразни</a:t>
            </a:r>
            <a:r>
              <a:rPr lang="ru-RU" dirty="0"/>
              <a:t> </a:t>
            </a:r>
            <a:r>
              <a:rPr lang="ru-RU" dirty="0" err="1" smtClean="0"/>
              <a:t>животни</a:t>
            </a:r>
            <a:r>
              <a:rPr lang="ru-RU" dirty="0" smtClean="0"/>
              <a:t> </a:t>
            </a:r>
            <a:endParaRPr lang="bg-BG" dirty="0"/>
          </a:p>
        </p:txBody>
      </p:sp>
      <p:pic>
        <p:nvPicPr>
          <p:cNvPr id="8195" name="Picture 3" descr="C:\Users\User\Desktop\369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24" y="4085201"/>
            <a:ext cx="26193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crabes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306120"/>
            <a:ext cx="192405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Callout 26"/>
          <p:cNvSpPr/>
          <p:nvPr/>
        </p:nvSpPr>
        <p:spPr>
          <a:xfrm>
            <a:off x="755576" y="1879966"/>
            <a:ext cx="2500114" cy="15942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 Обитават по-топлите морски води </a:t>
            </a:r>
          </a:p>
        </p:txBody>
      </p:sp>
      <p:sp>
        <p:nvSpPr>
          <p:cNvPr id="28" name="Oval Callout 27"/>
          <p:cNvSpPr/>
          <p:nvPr/>
        </p:nvSpPr>
        <p:spPr>
          <a:xfrm>
            <a:off x="2987824" y="2677108"/>
            <a:ext cx="1944216" cy="15942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 Черно </a:t>
            </a:r>
            <a:r>
              <a:rPr lang="ru-RU" dirty="0" smtClean="0"/>
              <a:t>море</a:t>
            </a:r>
            <a:r>
              <a:rPr lang="ru-RU" dirty="0"/>
              <a:t> </a:t>
            </a:r>
            <a:r>
              <a:rPr lang="ru-RU" dirty="0" smtClean="0"/>
              <a:t>не </a:t>
            </a:r>
            <a:r>
              <a:rPr lang="ru-RU" dirty="0"/>
              <a:t>се </a:t>
            </a:r>
            <a:r>
              <a:rPr lang="ru-RU" dirty="0" err="1"/>
              <a:t>срещат</a:t>
            </a:r>
            <a:endParaRPr lang="bg-BG" dirty="0"/>
          </a:p>
        </p:txBody>
      </p:sp>
      <p:sp>
        <p:nvSpPr>
          <p:cNvPr id="29" name="Oval Callout 28"/>
          <p:cNvSpPr/>
          <p:nvPr/>
        </p:nvSpPr>
        <p:spPr>
          <a:xfrm>
            <a:off x="935596" y="1947216"/>
            <a:ext cx="1944216" cy="15942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Интересното</a:t>
            </a:r>
            <a:r>
              <a:rPr lang="ru-RU" dirty="0"/>
              <a:t> при </a:t>
            </a:r>
            <a:r>
              <a:rPr lang="ru-RU" dirty="0" err="1"/>
              <a:t>тях</a:t>
            </a:r>
            <a:r>
              <a:rPr lang="ru-RU" dirty="0"/>
              <a:t> е, че </a:t>
            </a:r>
            <a:r>
              <a:rPr lang="ru-RU" dirty="0" err="1"/>
              <a:t>имат</a:t>
            </a:r>
            <a:r>
              <a:rPr lang="ru-RU" dirty="0"/>
              <a:t> 3 </a:t>
            </a:r>
            <a:r>
              <a:rPr lang="ru-RU" dirty="0" err="1"/>
              <a:t>сърца</a:t>
            </a:r>
            <a:endParaRPr lang="bg-BG" dirty="0"/>
          </a:p>
        </p:txBody>
      </p:sp>
      <p:sp>
        <p:nvSpPr>
          <p:cNvPr id="30" name="Oval Callout 29"/>
          <p:cNvSpPr/>
          <p:nvPr/>
        </p:nvSpPr>
        <p:spPr>
          <a:xfrm>
            <a:off x="2642586" y="2113442"/>
            <a:ext cx="2880320" cy="21579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Пълзят</a:t>
            </a:r>
            <a:r>
              <a:rPr lang="ru-RU" dirty="0"/>
              <a:t> по </a:t>
            </a:r>
            <a:r>
              <a:rPr lang="ru-RU" dirty="0" err="1"/>
              <a:t>дъното</a:t>
            </a:r>
            <a:r>
              <a:rPr lang="ru-RU" dirty="0"/>
              <a:t> или </a:t>
            </a:r>
            <a:r>
              <a:rPr lang="ru-RU" dirty="0" err="1"/>
              <a:t>плават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изхвърлят</a:t>
            </a:r>
            <a:r>
              <a:rPr lang="ru-RU" dirty="0"/>
              <a:t> </a:t>
            </a:r>
            <a:r>
              <a:rPr lang="ru-RU" dirty="0" err="1"/>
              <a:t>мастилена</a:t>
            </a:r>
            <a:r>
              <a:rPr lang="ru-RU" dirty="0"/>
              <a:t> </a:t>
            </a:r>
            <a:r>
              <a:rPr lang="ru-RU" dirty="0" err="1"/>
              <a:t>течност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 smtClean="0"/>
              <a:t>защитна</a:t>
            </a:r>
            <a:r>
              <a:rPr lang="ru-RU" dirty="0"/>
              <a:t> </a:t>
            </a:r>
            <a:r>
              <a:rPr lang="ru-RU" dirty="0" smtClean="0"/>
              <a:t>цел</a:t>
            </a:r>
            <a:endParaRPr lang="bg-BG" dirty="0"/>
          </a:p>
        </p:txBody>
      </p:sp>
      <p:sp>
        <p:nvSpPr>
          <p:cNvPr id="31" name="Oval Callout 30"/>
          <p:cNvSpPr/>
          <p:nvPr/>
        </p:nvSpPr>
        <p:spPr>
          <a:xfrm>
            <a:off x="746836" y="1312108"/>
            <a:ext cx="2880320" cy="21579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Около </a:t>
            </a:r>
            <a:r>
              <a:rPr lang="ru-RU" dirty="0" err="1"/>
              <a:t>устата</a:t>
            </a:r>
            <a:r>
              <a:rPr lang="ru-RU" dirty="0"/>
              <a:t> </a:t>
            </a:r>
            <a:r>
              <a:rPr lang="ru-RU" dirty="0" err="1"/>
              <a:t>имат</a:t>
            </a:r>
            <a:r>
              <a:rPr lang="ru-RU" dirty="0"/>
              <a:t> 8 </a:t>
            </a:r>
            <a:r>
              <a:rPr lang="ru-RU" dirty="0" err="1"/>
              <a:t>пипала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покрити</a:t>
            </a:r>
            <a:r>
              <a:rPr lang="ru-RU" dirty="0"/>
              <a:t> от </a:t>
            </a:r>
            <a:r>
              <a:rPr lang="ru-RU" dirty="0" err="1"/>
              <a:t>едната</a:t>
            </a:r>
            <a:r>
              <a:rPr lang="ru-RU" dirty="0"/>
              <a:t> страна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смукала</a:t>
            </a:r>
            <a:r>
              <a:rPr lang="ru-RU" dirty="0"/>
              <a:t>.</a:t>
            </a:r>
            <a:endParaRPr lang="bg-BG" dirty="0"/>
          </a:p>
        </p:txBody>
      </p:sp>
      <p:pic>
        <p:nvPicPr>
          <p:cNvPr id="8198" name="Picture 6" descr="D:\Data_1\Детска градина\анимирани картинки\морски обитатели\turtlek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938" y="571752"/>
            <a:ext cx="2920293" cy="148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Oval Callout 32"/>
          <p:cNvSpPr/>
          <p:nvPr/>
        </p:nvSpPr>
        <p:spPr>
          <a:xfrm>
            <a:off x="2642586" y="2052464"/>
            <a:ext cx="2880320" cy="21579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Н</a:t>
            </a:r>
            <a:r>
              <a:rPr lang="bg-BG" dirty="0" smtClean="0"/>
              <a:t>ай-голямата костенурка е зелената морска костенурка</a:t>
            </a:r>
            <a:endParaRPr lang="bg-BG" dirty="0"/>
          </a:p>
        </p:txBody>
      </p:sp>
      <p:sp>
        <p:nvSpPr>
          <p:cNvPr id="34" name="Oval Callout 33"/>
          <p:cNvSpPr/>
          <p:nvPr/>
        </p:nvSpPr>
        <p:spPr>
          <a:xfrm>
            <a:off x="746836" y="1312108"/>
            <a:ext cx="2880320" cy="21579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Тя</a:t>
            </a:r>
            <a:r>
              <a:rPr lang="ru-RU" dirty="0" smtClean="0"/>
              <a:t> не </a:t>
            </a:r>
            <a:r>
              <a:rPr lang="ru-RU" dirty="0"/>
              <a:t>живее в Черно море, </a:t>
            </a:r>
            <a:r>
              <a:rPr lang="ru-RU" dirty="0" err="1"/>
              <a:t>тъй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водите </a:t>
            </a:r>
            <a:r>
              <a:rPr lang="ru-RU" dirty="0" err="1"/>
              <a:t>му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твърде</a:t>
            </a:r>
            <a:r>
              <a:rPr lang="ru-RU" dirty="0"/>
              <a:t> </a:t>
            </a:r>
            <a:r>
              <a:rPr lang="ru-RU" dirty="0" err="1" smtClean="0"/>
              <a:t>студени</a:t>
            </a:r>
            <a:r>
              <a:rPr lang="ru-RU" dirty="0" smtClean="0"/>
              <a:t>.</a:t>
            </a:r>
            <a:endParaRPr lang="bg-BG" dirty="0"/>
          </a:p>
        </p:txBody>
      </p:sp>
      <p:sp>
        <p:nvSpPr>
          <p:cNvPr id="35" name="Oval Callout 34"/>
          <p:cNvSpPr/>
          <p:nvPr/>
        </p:nvSpPr>
        <p:spPr>
          <a:xfrm>
            <a:off x="2642586" y="2016800"/>
            <a:ext cx="2880320" cy="21579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Възрастните</a:t>
            </a:r>
            <a:r>
              <a:rPr lang="ru-RU" dirty="0"/>
              <a:t> се хранят с </a:t>
            </a:r>
            <a:r>
              <a:rPr lang="ru-RU" dirty="0" err="1"/>
              <a:t>водорасли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намират</a:t>
            </a:r>
            <a:r>
              <a:rPr lang="ru-RU" dirty="0"/>
              <a:t> в </a:t>
            </a:r>
            <a:r>
              <a:rPr lang="ru-RU" dirty="0" err="1"/>
              <a:t>плитките</a:t>
            </a:r>
            <a:r>
              <a:rPr lang="ru-RU" dirty="0"/>
              <a:t> </a:t>
            </a:r>
            <a:r>
              <a:rPr lang="ru-RU" dirty="0" err="1"/>
              <a:t>крайбрежни</a:t>
            </a:r>
            <a:r>
              <a:rPr lang="ru-RU" dirty="0"/>
              <a:t> води.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90914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3" grpId="0" animBg="1"/>
      <p:bldP spid="23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6858000"/>
          </a:xfrm>
        </p:spPr>
      </p:pic>
      <p:pic>
        <p:nvPicPr>
          <p:cNvPr id="1026" name="Picture 2" descr="C:\Users\User\Desktop\rusalki_pluvan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644" y="1037529"/>
            <a:ext cx="37147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4913136" y="1196752"/>
            <a:ext cx="2162887" cy="2125816"/>
          </a:xfrm>
          <a:prstGeom prst="wedgeEllipse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err="1" smtClean="0"/>
              <a:t>Здравейте</a:t>
            </a:r>
            <a:r>
              <a:rPr lang="bg-BG" dirty="0" smtClean="0"/>
              <a:t> деца, аз съм Марина,а това са моите приятелки </a:t>
            </a:r>
            <a:r>
              <a:rPr lang="bg-BG" dirty="0" err="1" smtClean="0"/>
              <a:t>Аквамарин</a:t>
            </a:r>
            <a:r>
              <a:rPr lang="bg-BG" dirty="0" smtClean="0"/>
              <a:t> и Сирена .</a:t>
            </a:r>
            <a:endParaRPr lang="bg-BG" dirty="0"/>
          </a:p>
        </p:txBody>
      </p:sp>
      <p:sp>
        <p:nvSpPr>
          <p:cNvPr id="8" name="Oval Callout 7"/>
          <p:cNvSpPr/>
          <p:nvPr/>
        </p:nvSpPr>
        <p:spPr>
          <a:xfrm>
            <a:off x="3997384" y="908720"/>
            <a:ext cx="2057475" cy="2060106"/>
          </a:xfrm>
          <a:prstGeom prst="wedgeEllipse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Днес ще ви разкажем за морските </a:t>
            </a:r>
            <a:r>
              <a:rPr lang="bg-BG" dirty="0" smtClean="0"/>
              <a:t>животни.</a:t>
            </a:r>
            <a:endParaRPr lang="bg-BG" dirty="0"/>
          </a:p>
        </p:txBody>
      </p:sp>
      <p:sp>
        <p:nvSpPr>
          <p:cNvPr id="9" name="Oval Callout 8"/>
          <p:cNvSpPr/>
          <p:nvPr/>
        </p:nvSpPr>
        <p:spPr>
          <a:xfrm>
            <a:off x="2479999" y="1960714"/>
            <a:ext cx="2315446" cy="2016224"/>
          </a:xfrm>
          <a:prstGeom prst="wedgeEllipse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Някои </a:t>
            </a:r>
            <a:r>
              <a:rPr lang="bg-BG" dirty="0" smtClean="0"/>
              <a:t>животни живеят на сушата.А други живеят във водата. </a:t>
            </a:r>
            <a:endParaRPr lang="bg-BG" dirty="0"/>
          </a:p>
        </p:txBody>
      </p:sp>
      <p:sp>
        <p:nvSpPr>
          <p:cNvPr id="10" name="Oval Callout 9"/>
          <p:cNvSpPr/>
          <p:nvPr/>
        </p:nvSpPr>
        <p:spPr>
          <a:xfrm>
            <a:off x="5026122" y="1386131"/>
            <a:ext cx="1936913" cy="1944216"/>
          </a:xfrm>
          <a:prstGeom prst="wedgeEllipse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Това </a:t>
            </a:r>
            <a:r>
              <a:rPr lang="bg-BG" dirty="0" smtClean="0"/>
              <a:t>е </a:t>
            </a:r>
            <a:r>
              <a:rPr lang="bg-BG" dirty="0" smtClean="0"/>
              <a:t>тяхната среда на живот.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4545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6072811" y="0"/>
            <a:ext cx="2592288" cy="273852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prstClr val="white"/>
                </a:solidFill>
              </a:rPr>
              <a:t>Запомнихте </a:t>
            </a:r>
            <a:r>
              <a:rPr lang="bg-BG" dirty="0" smtClean="0"/>
              <a:t>ли </a:t>
            </a:r>
            <a:r>
              <a:rPr lang="bg-BG" dirty="0"/>
              <a:t>какви </a:t>
            </a:r>
            <a:r>
              <a:rPr lang="bg-BG" dirty="0" err="1"/>
              <a:t>морки</a:t>
            </a:r>
            <a:r>
              <a:rPr lang="bg-BG" dirty="0"/>
              <a:t> животни живеят в дълбините на </a:t>
            </a:r>
            <a:r>
              <a:rPr lang="bg-BG" dirty="0" smtClean="0"/>
              <a:t>морето?Нека си припомним.</a:t>
            </a:r>
            <a:endParaRPr lang="bg-BG" dirty="0"/>
          </a:p>
          <a:p>
            <a:pPr algn="ctr"/>
            <a:r>
              <a:rPr lang="bg-BG" dirty="0" smtClean="0">
                <a:solidFill>
                  <a:prstClr val="white"/>
                </a:solidFill>
              </a:rPr>
              <a:t> </a:t>
            </a:r>
            <a:endParaRPr lang="bg-BG" dirty="0">
              <a:solidFill>
                <a:prstClr val="white"/>
              </a:solidFill>
            </a:endParaRPr>
          </a:p>
        </p:txBody>
      </p:sp>
      <p:pic>
        <p:nvPicPr>
          <p:cNvPr id="7" name="Picture 8" descr="E:\My Documents\Анимирани картинки за презентации\животни\dolphin552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541" y="2683601"/>
            <a:ext cx="2232248" cy="113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D:\Data_1\Детска градина\анимирани картинки\58r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24" y="3427435"/>
            <a:ext cx="2398016" cy="134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D:\Data_1\Детска градина\анимирани картинки\морски обитатели\n834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647" y="5015601"/>
            <a:ext cx="1943585" cy="159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Data_1\Детска градина\анимирани картинки\n814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503" y="2091253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esktop\seahorse (1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173" y="5089371"/>
            <a:ext cx="1082000" cy="144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Data_1\Детска градина\анимирани картинки\морски обитатели\04octopus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371" y="1625428"/>
            <a:ext cx="1689961" cy="168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User\Desktop\3662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61199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User\Desktop\crabes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969" y="5844793"/>
            <a:ext cx="3982984" cy="69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D:\Data_1\Детска градина\анимирани картинки\морски обитатели\turtlekn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574" y="2859811"/>
            <a:ext cx="1942718" cy="98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\Desktop\Fish_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172" y="4448985"/>
            <a:ext cx="3275856" cy="120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User\Desktop\n3374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760" y="4772360"/>
            <a:ext cx="1924173" cy="89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E:\My Documents\diving blue whal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87" y="731174"/>
            <a:ext cx="169942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E:\My Documents\kashalot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971" y="494237"/>
            <a:ext cx="1761968" cy="109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E:\My Documents\Vozle-plyazhey-Phuketa-plavaet-akula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355" y="979970"/>
            <a:ext cx="1738536" cy="108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 descr="C:\Users\User\Desktop\n9769.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561" y="3235657"/>
            <a:ext cx="101917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ata_1\Детска градина\анимирани картинки\морски обитатели\0_a9190_b88ae8c1_orig.gif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62" y="2008322"/>
            <a:ext cx="37147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E:\My Documents\whales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39" y="317560"/>
            <a:ext cx="1597956" cy="131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C:\Users\User\Desktop\3698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024" y="3759999"/>
            <a:ext cx="26193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772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75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5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Data_1\Детска градина\анимирани картинки\морски обитатели\0_a918e_7d3c0f44_ori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17032"/>
            <a:ext cx="34671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779912" y="2885996"/>
            <a:ext cx="2592288" cy="144016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Свържете животните с тяхната храна.</a:t>
            </a:r>
            <a:endParaRPr lang="bg-BG" dirty="0"/>
          </a:p>
        </p:txBody>
      </p:sp>
      <p:sp>
        <p:nvSpPr>
          <p:cNvPr id="8" name="Oval Callout 7"/>
          <p:cNvSpPr/>
          <p:nvPr/>
        </p:nvSpPr>
        <p:spPr>
          <a:xfrm>
            <a:off x="1691680" y="2059748"/>
            <a:ext cx="2592288" cy="18085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Запомнихте ли с какво се хранят морските обитатели?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2430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Data_1\Детска градина\анимирани картинки\n814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364" y="4869160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E:\My Documents\diving blue wha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2"/>
            <a:ext cx="169942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User\Desktop\n34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585" y="-99392"/>
            <a:ext cx="15822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Data_1\Детска градина\анимирани картинки\58r1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396" y="748470"/>
            <a:ext cx="2398016" cy="134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D:\Data_1\Детска градина\анимирани картинки\морски обитатели\n8349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685" y="2429829"/>
            <a:ext cx="1943585" cy="159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User\Desktop\s_kostenurka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684" y="2035396"/>
            <a:ext cx="16668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User\Desktop\crabes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03" y="4147827"/>
            <a:ext cx="192405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E:\My Documents\kashalo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974755"/>
            <a:ext cx="1761968" cy="109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E:\My Documents\Vozle-plyazhey-Phuketa-plavaet-akul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67" y="1832816"/>
            <a:ext cx="1738536" cy="108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C:\Users\User\Desktop\Acanthus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22" y="5396091"/>
            <a:ext cx="942931" cy="146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User\Desktop\seahorse (1)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72" y="4147827"/>
            <a:ext cx="1082000" cy="144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Zooplankton_s.jp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5445973" y="4495622"/>
            <a:ext cx="2054124" cy="1490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8795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User\Desktop\n34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6632"/>
            <a:ext cx="1113834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Data_1\Детска градина\анимирани картинки\58r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56792"/>
            <a:ext cx="2398016" cy="134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User\Desktop\crabes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64" y="3183077"/>
            <a:ext cx="192405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User\Desktop\366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2" y="5424556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E:\My Documents\Анимирани картинки за презентации\животни\dolphin5523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2" y="55320"/>
            <a:ext cx="2016224" cy="102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E:\My Documents\whale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46" y="1083594"/>
            <a:ext cx="1597956" cy="131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D:\Data_1\Детска градина\анимирани картинки\морски обитатели\04octopus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24" y="2316883"/>
            <a:ext cx="1689961" cy="168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D:\Data_1\Детска градина\анимирани картинки\морски обитатели\turtlekn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5" y="4330317"/>
            <a:ext cx="1942718" cy="98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Acanthus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953000"/>
            <a:ext cx="12287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Zooplankton_s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6688162" y="3825110"/>
            <a:ext cx="2054124" cy="1490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7" descr="C:\Users\User\Desktop\n9769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6632"/>
            <a:ext cx="101917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434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224571" y="1784761"/>
            <a:ext cx="2592288" cy="144016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Помните ли деца кои животни се хранеха с </a:t>
            </a:r>
            <a:r>
              <a:rPr lang="bg-BG" dirty="0" err="1"/>
              <a:t>планктон</a:t>
            </a:r>
            <a:r>
              <a:rPr lang="bg-BG" dirty="0"/>
              <a:t>?</a:t>
            </a:r>
            <a:endParaRPr lang="bg-BG" dirty="0">
              <a:solidFill>
                <a:prstClr val="white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67544" y="1701424"/>
            <a:ext cx="1811788" cy="151216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Свържете животни които се хранят с </a:t>
            </a:r>
            <a:r>
              <a:rPr lang="bg-BG" dirty="0" err="1"/>
              <a:t>планктон</a:t>
            </a:r>
            <a:endParaRPr lang="bg-BG" dirty="0">
              <a:solidFill>
                <a:prstClr val="white"/>
              </a:solidFill>
            </a:endParaRPr>
          </a:p>
        </p:txBody>
      </p:sp>
      <p:pic>
        <p:nvPicPr>
          <p:cNvPr id="1026" name="Picture 2" descr="D:\Data_1\Детска градина\анимирани картинки\морски обитатели\fisherman_catch_mermai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80" y="3276325"/>
            <a:ext cx="32194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348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User\Desktop\n976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77" y="789653"/>
            <a:ext cx="101917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Zooplankton_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15816" y="2634207"/>
            <a:ext cx="3294893" cy="2390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User\Desktop\seahorse (1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228" y="1770137"/>
            <a:ext cx="1298024" cy="173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240px-Sprattus_sprattus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515" y="5445224"/>
            <a:ext cx="1359561" cy="10196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8" descr="C:\Users\User\Pictures\Microsoft Clip Organizer\j0412548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21" y="5245026"/>
            <a:ext cx="1876037" cy="143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20080415134135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77" y="188640"/>
            <a:ext cx="1645027" cy="120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D:\Data_1\Детска градина\анимирани картинки\морски обитатели\04octopus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9" y="2852936"/>
            <a:ext cx="1689961" cy="168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735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Data_1\Детска градина\анимирани картинки\морски обитатели\0_a918e_7d3c0f44_ori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17032"/>
            <a:ext cx="34671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635896" y="2996952"/>
            <a:ext cx="2592288" cy="144016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prstClr val="white"/>
                </a:solidFill>
              </a:rPr>
              <a:t>А запомнихте ли кои  животни са хищници?</a:t>
            </a:r>
            <a:endParaRPr lang="bg-BG" dirty="0">
              <a:solidFill>
                <a:prstClr val="white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907704" y="2708920"/>
            <a:ext cx="2160240" cy="104411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prstClr val="white"/>
                </a:solidFill>
              </a:rPr>
              <a:t>Подчертайте ги</a:t>
            </a:r>
            <a:endParaRPr lang="bg-BG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438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Data_1\Детска градина\анимирани картинки\58r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23" y="4549551"/>
            <a:ext cx="2720627" cy="153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Data_1\Детска градина\анимирани картинки\n814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93187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Data_1\Детска градина\анимирани картинки\морски обитатели\04octopu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599" y="2006939"/>
            <a:ext cx="1689961" cy="168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E:\My Documents\Анимирани картинки за презентации\животни\dolphin552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51920"/>
            <a:ext cx="2593402" cy="132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:\Data_1\Детска градина\анимирани картинки\морски обитатели\turtlek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2" y="4203186"/>
            <a:ext cx="1942718" cy="98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E:\My Documents\kashalo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61530"/>
            <a:ext cx="1761968" cy="109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Users\User\Desktop\3662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599" y="4941168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285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Data_1\Детска градина\анимирани картинки\морски обитатели\0_a918e_7d3c0f44_ori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17032"/>
            <a:ext cx="34671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915035" y="3104964"/>
            <a:ext cx="2086031" cy="12241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 smtClean="0"/>
              <a:t>Справихте се чудесно.</a:t>
            </a:r>
            <a:endParaRPr lang="bg-BG" dirty="0"/>
          </a:p>
        </p:txBody>
      </p:sp>
      <p:sp>
        <p:nvSpPr>
          <p:cNvPr id="8" name="Oval Callout 7"/>
          <p:cNvSpPr/>
          <p:nvPr/>
        </p:nvSpPr>
        <p:spPr>
          <a:xfrm>
            <a:off x="1763688" y="1705713"/>
            <a:ext cx="2747892" cy="20522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 smtClean="0"/>
              <a:t>Браво,но можете ли  </a:t>
            </a:r>
            <a:r>
              <a:rPr lang="bg-BG" dirty="0"/>
              <a:t>да </a:t>
            </a:r>
            <a:r>
              <a:rPr lang="bg-BG" dirty="0" err="1"/>
              <a:t>отоворите</a:t>
            </a:r>
            <a:r>
              <a:rPr lang="bg-BG" dirty="0"/>
              <a:t> на нашите </a:t>
            </a:r>
            <a:r>
              <a:rPr lang="bg-BG" dirty="0" err="1"/>
              <a:t>загатки</a:t>
            </a:r>
            <a:r>
              <a:rPr lang="bg-BG" dirty="0"/>
              <a:t>.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3770052" y="2024844"/>
            <a:ext cx="2375996" cy="21602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/>
              <a:t>Оградете </a:t>
            </a:r>
            <a:r>
              <a:rPr lang="bg-BG" dirty="0" smtClean="0"/>
              <a:t>двойката животни които </a:t>
            </a:r>
            <a:r>
              <a:rPr lang="bg-BG" dirty="0"/>
              <a:t>се събират по двойки и изпълняват брачен танц?</a:t>
            </a:r>
          </a:p>
        </p:txBody>
      </p:sp>
    </p:spTree>
    <p:extLst>
      <p:ext uri="{BB962C8B-B14F-4D97-AF65-F5344CB8AC3E}">
        <p14:creationId xmlns:p14="http://schemas.microsoft.com/office/powerpoint/2010/main" val="805329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1" grpId="0" animBg="1"/>
      <p:bldP spid="1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seahors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507" y="3784759"/>
            <a:ext cx="1236755" cy="164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Data_1\Детска градина\анимирани картинки\морски обитатели\morsko_konch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884" y="3753036"/>
            <a:ext cx="1228208" cy="163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User\Desktop\n976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101917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User\Desktop\n976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00" y="1052736"/>
            <a:ext cx="101917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E:\My Documents\Анимирани картинки за презентации\животни\dolphin552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654" y="1628800"/>
            <a:ext cx="2593402" cy="132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E:\My Documents\Анимирани картинки за презентации\животни\dolphin552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63349"/>
            <a:ext cx="2593402" cy="132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D:\Data_1\Детска градина\анимирани картинки\морски обитатели\turtlek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72" y="5471868"/>
            <a:ext cx="1942718" cy="98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:\Data_1\Детска градина\анимирани картинки\морски обитатели\turtlek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30" y="4448725"/>
            <a:ext cx="1942718" cy="98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сафрид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936" y="1865634"/>
            <a:ext cx="2549498" cy="10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сафрид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727" y="2698958"/>
            <a:ext cx="2549498" cy="10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75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5" name="Picture 4" descr="Pictur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User\Desktop\0_a918e_7d3c0f44_ori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05064"/>
            <a:ext cx="34671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4644008" y="3409424"/>
            <a:ext cx="2258805" cy="1434083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Рибите в Черно море са около 140 вида </a:t>
            </a:r>
            <a:endParaRPr lang="bg-BG" dirty="0"/>
          </a:p>
        </p:txBody>
      </p:sp>
      <p:pic>
        <p:nvPicPr>
          <p:cNvPr id="8" name="Picture 7" descr="20080415134135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714804"/>
            <a:ext cx="1645027" cy="120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2680206" y="3140968"/>
            <a:ext cx="1459746" cy="864096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err="1" smtClean="0"/>
              <a:t>колкан</a:t>
            </a:r>
            <a:endParaRPr lang="bg-BG" dirty="0"/>
          </a:p>
        </p:txBody>
      </p:sp>
      <p:sp>
        <p:nvSpPr>
          <p:cNvPr id="10" name="Oval Callout 9"/>
          <p:cNvSpPr/>
          <p:nvPr/>
        </p:nvSpPr>
        <p:spPr>
          <a:xfrm>
            <a:off x="4932040" y="3979411"/>
            <a:ext cx="1459746" cy="864096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скумрия</a:t>
            </a:r>
            <a:endParaRPr lang="bg-BG" dirty="0"/>
          </a:p>
        </p:txBody>
      </p:sp>
      <p:pic>
        <p:nvPicPr>
          <p:cNvPr id="11" name="Picture 10" descr="Scsco_u0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02813" y="2420888"/>
            <a:ext cx="1708603" cy="12811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val Callout 11"/>
          <p:cNvSpPr/>
          <p:nvPr/>
        </p:nvSpPr>
        <p:spPr>
          <a:xfrm>
            <a:off x="2680206" y="3155567"/>
            <a:ext cx="1459746" cy="864096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цаца</a:t>
            </a:r>
            <a:endParaRPr lang="bg-BG" dirty="0"/>
          </a:p>
        </p:txBody>
      </p:sp>
      <p:pic>
        <p:nvPicPr>
          <p:cNvPr id="13" name="Picture 12" descr="240px-Sprattus_sprattus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567944"/>
            <a:ext cx="1359561" cy="10196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Oval Callout 13"/>
          <p:cNvSpPr/>
          <p:nvPr/>
        </p:nvSpPr>
        <p:spPr>
          <a:xfrm>
            <a:off x="4878739" y="4027690"/>
            <a:ext cx="1459746" cy="864096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сафрид</a:t>
            </a:r>
            <a:endParaRPr lang="bg-BG" dirty="0"/>
          </a:p>
        </p:txBody>
      </p:sp>
      <p:pic>
        <p:nvPicPr>
          <p:cNvPr id="15" name="Picture 14" descr="сафрид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188" y="615005"/>
            <a:ext cx="2549498" cy="10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Callout 15"/>
          <p:cNvSpPr/>
          <p:nvPr/>
        </p:nvSpPr>
        <p:spPr>
          <a:xfrm>
            <a:off x="2695921" y="3170878"/>
            <a:ext cx="1459746" cy="823844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bg-BG" altLang="bg-BG" b="1" dirty="0">
                <a:latin typeface="Comic Sans MS" pitchFamily="66" charset="0"/>
              </a:rPr>
              <a:t>морски дракон</a:t>
            </a:r>
          </a:p>
        </p:txBody>
      </p:sp>
      <p:pic>
        <p:nvPicPr>
          <p:cNvPr id="17" name="Picture 16" descr="морски дракон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10079" y="1522843"/>
            <a:ext cx="2088034" cy="14358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Oval Callout 17"/>
          <p:cNvSpPr/>
          <p:nvPr/>
        </p:nvSpPr>
        <p:spPr>
          <a:xfrm>
            <a:off x="4479051" y="2916444"/>
            <a:ext cx="2614263" cy="1895095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bg-BG" altLang="bg-BG" b="1" dirty="0" smtClean="0">
                <a:latin typeface="Comic Sans MS" pitchFamily="66" charset="0"/>
              </a:rPr>
              <a:t>И още много </a:t>
            </a:r>
            <a:r>
              <a:rPr lang="bg-BG" altLang="bg-BG" b="1" dirty="0" err="1" smtClean="0">
                <a:latin typeface="Comic Sans MS" pitchFamily="66" charset="0"/>
              </a:rPr>
              <a:t>загдъчни</a:t>
            </a:r>
            <a:r>
              <a:rPr lang="bg-BG" altLang="bg-BG" b="1" dirty="0" smtClean="0">
                <a:latin typeface="Comic Sans MS" pitchFamily="66" charset="0"/>
              </a:rPr>
              <a:t> и </a:t>
            </a:r>
            <a:r>
              <a:rPr lang="bg-BG" altLang="bg-BG" b="1" dirty="0" err="1" smtClean="0">
                <a:latin typeface="Comic Sans MS" pitchFamily="66" charset="0"/>
              </a:rPr>
              <a:t>крсиви</a:t>
            </a:r>
            <a:r>
              <a:rPr lang="bg-BG" altLang="bg-BG" b="1" dirty="0" smtClean="0">
                <a:latin typeface="Comic Sans MS" pitchFamily="66" charset="0"/>
              </a:rPr>
              <a:t> риби може да откриете в морето</a:t>
            </a:r>
            <a:endParaRPr lang="bg-BG" altLang="bg-BG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99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2221285" y="1361639"/>
            <a:ext cx="2880320" cy="20522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/>
              <a:t>Оградете животното което се придвижва като свива и отпуска тялото си? </a:t>
            </a:r>
          </a:p>
        </p:txBody>
      </p:sp>
      <p:pic>
        <p:nvPicPr>
          <p:cNvPr id="2050" name="Picture 2" descr="D:\Data_1\Детска градина\анимирани картинки\морски обитатели\fisherman_catch_mermai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13867"/>
            <a:ext cx="32194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906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seahors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507" y="3784759"/>
            <a:ext cx="1236755" cy="164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User\Desktop\n976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74021"/>
            <a:ext cx="101917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:\Data_1\Детска градина\анимирани картинки\морски обитатели\turtlek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04864"/>
            <a:ext cx="1942718" cy="98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C:\Users\User\Desktop\n337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589240"/>
            <a:ext cx="1924173" cy="89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Data_1\Детска градина\анимирани картинки\морски обитатели\04octopus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92696"/>
            <a:ext cx="1689961" cy="168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20080415134135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81" y="4231738"/>
            <a:ext cx="1645027" cy="120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41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3655008" y="836712"/>
            <a:ext cx="2494731" cy="177932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/>
              <a:t>Оградете най-умният морски обитател? </a:t>
            </a:r>
          </a:p>
        </p:txBody>
      </p:sp>
      <p:pic>
        <p:nvPicPr>
          <p:cNvPr id="3074" name="Picture 2" descr="D:\Data_1\Детска градина\анимирани картинки\морски обитатели\0_a9190_b88ae8c1_ori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76858"/>
            <a:ext cx="37147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092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ata_1\Детска градина\анимирани картинки\n814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-76073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Data_1\Детска градина\анимирани картинки\морски обитатели\04octopu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75444"/>
            <a:ext cx="1689961" cy="168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E:\My Documents\Анимирани картинки за презентации\животни\dolphin552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401" y="2397790"/>
            <a:ext cx="2593402" cy="132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:\Data_1\Детска градина\анимирани картинки\морски обитатели\turtlekn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2" y="4203186"/>
            <a:ext cx="1942718" cy="98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User\Desktop\366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579" y="4972000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E:\My Documents\whal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44" y="691010"/>
            <a:ext cx="1597956" cy="131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34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2339752" y="1363630"/>
            <a:ext cx="2278707" cy="20522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/>
              <a:t>Оградете морския обитател който има 3 сърца? </a:t>
            </a:r>
            <a:endParaRPr lang="bg-BG" dirty="0">
              <a:solidFill>
                <a:prstClr val="white"/>
              </a:solidFill>
            </a:endParaRPr>
          </a:p>
        </p:txBody>
      </p:sp>
      <p:pic>
        <p:nvPicPr>
          <p:cNvPr id="2050" name="Picture 2" descr="D:\Data_1\Детска градина\анимирани картинки\морски обитатели\fisherman_catch_mermai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13867"/>
            <a:ext cx="32194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772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ata_1\Детска градина\анимирани картинки\n814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-76073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Data_1\Детска градина\анимирани картинки\морски обитатели\04octopu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75444"/>
            <a:ext cx="1689961" cy="168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E:\My Documents\Анимирани картинки за презентации\животни\dolphin552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401" y="2397790"/>
            <a:ext cx="2593402" cy="132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:\Data_1\Детска градина\анимирани картинки\морски обитатели\turtlekn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2" y="4203186"/>
            <a:ext cx="1942718" cy="98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E:\My Documents\diving blue whal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9" y="779786"/>
            <a:ext cx="169942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569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3435766" y="332656"/>
            <a:ext cx="2933216" cy="21602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/>
              <a:t>Оградете животното което няма глава както всички други животни?</a:t>
            </a:r>
          </a:p>
        </p:txBody>
      </p:sp>
      <p:pic>
        <p:nvPicPr>
          <p:cNvPr id="3074" name="Picture 2" descr="D:\Data_1\Детска градина\анимирани картинки\морски обитатели\0_a9190_b88ae8c1_ori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76858"/>
            <a:ext cx="37147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601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C:\Users\User\Desktop\n976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74021"/>
            <a:ext cx="101917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:\Data_1\Детска градина\анимирани картинки\морски обитатели\turtlek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04864"/>
            <a:ext cx="1942718" cy="98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C:\Users\User\Desktop\n337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589240"/>
            <a:ext cx="1924173" cy="89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Data_1\Детска градина\анимирани картинки\морски обитатели\04octopus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92696"/>
            <a:ext cx="1689961" cy="168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20080415134135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81" y="4231738"/>
            <a:ext cx="1645027" cy="120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C:\Users\User\Pictures\Microsoft Clip Organizer\j0412548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947" y="4918661"/>
            <a:ext cx="1876037" cy="143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151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2082521" y="1350132"/>
            <a:ext cx="3312368" cy="20522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/>
              <a:t>Коя женска снася яйцата си в джоб който се намира върху тялото на мъжкия</a:t>
            </a:r>
            <a:r>
              <a:rPr lang="bg-BG" dirty="0" smtClean="0"/>
              <a:t>? Оградете я </a:t>
            </a:r>
            <a:endParaRPr lang="bg-BG" dirty="0"/>
          </a:p>
        </p:txBody>
      </p:sp>
      <p:pic>
        <p:nvPicPr>
          <p:cNvPr id="2050" name="Picture 2" descr="D:\Data_1\Детска градина\анимирани картинки\морски обитатели\fisherman_catch_mermai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13867"/>
            <a:ext cx="32194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9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seahors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507" y="3784759"/>
            <a:ext cx="1236755" cy="164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User\Desktop\n976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74021"/>
            <a:ext cx="101917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:\Data_1\Детска градина\анимирани картинки\морски обитатели\turtlek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04864"/>
            <a:ext cx="1942718" cy="98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C:\Users\User\Desktop\n337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589240"/>
            <a:ext cx="1924173" cy="89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Data_1\Детска градина\анимирани картинки\морски обитатели\04octopus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92696"/>
            <a:ext cx="1689961" cy="168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20080415134135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81" y="4231738"/>
            <a:ext cx="1645027" cy="120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846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морско дъно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Users\User\Pictures\Microsoft Clip Organizer\j04380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500062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:\Users\User\Pictures\Microsoft Clip Organizer\j043805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6072188"/>
            <a:ext cx="5000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C:\Users\User\Pictures\Microsoft Clip Organizer\j043805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979319"/>
            <a:ext cx="5000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C:\Users\User\Pictures\Microsoft Clip Organizer\j043804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00125"/>
            <a:ext cx="107156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C:\Users\User\Pictures\Microsoft Clip Organizer\j043805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5715000"/>
            <a:ext cx="728662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C:\Users\User\Pictures\Microsoft Clip Organizer\j043805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715000"/>
            <a:ext cx="514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Мариана Димитрова Радева-НУ "Ал. Константинов", гр. Харманли</a:t>
            </a: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Picture 2" descr="C:\Users\User\Desktop\0_a9190_b88ae8c1_orig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69" y="2297970"/>
            <a:ext cx="37147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Callout 20"/>
          <p:cNvSpPr/>
          <p:nvPr/>
        </p:nvSpPr>
        <p:spPr>
          <a:xfrm>
            <a:off x="3905515" y="1212816"/>
            <a:ext cx="2444188" cy="1383270"/>
          </a:xfrm>
          <a:prstGeom prst="wedgeEllipse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g-BG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Рапаната</a:t>
            </a: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 пълзи по морското </a:t>
            </a:r>
            <a:r>
              <a:rPr lang="bg-BG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дъно</a:t>
            </a:r>
            <a:endParaRPr lang="bg-BG" dirty="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2" name="Picture 4" descr="C:\Users\User\Pictures\Microsoft Clip Organizer\j043805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568" y="3975564"/>
            <a:ext cx="1157287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Callout 22"/>
          <p:cNvSpPr/>
          <p:nvPr/>
        </p:nvSpPr>
        <p:spPr>
          <a:xfrm>
            <a:off x="3823040" y="1280592"/>
            <a:ext cx="2496040" cy="1445295"/>
          </a:xfrm>
          <a:prstGeom prst="wedgeEllipse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g-B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Ракът </a:t>
            </a:r>
            <a:r>
              <a:rPr lang="bg-BG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се придвижва на своите десет крака</a:t>
            </a:r>
          </a:p>
        </p:txBody>
      </p:sp>
      <p:pic>
        <p:nvPicPr>
          <p:cNvPr id="24" name="Picture 8" descr="C:\Users\User\Pictures\Microsoft Clip Organizer\j0412548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506" y="2964656"/>
            <a:ext cx="121602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Callout 24"/>
          <p:cNvSpPr/>
          <p:nvPr/>
        </p:nvSpPr>
        <p:spPr>
          <a:xfrm>
            <a:off x="3823040" y="1213268"/>
            <a:ext cx="2496040" cy="1512619"/>
          </a:xfrm>
          <a:prstGeom prst="wedgeEllipse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err="1"/>
              <a:t>Предният</a:t>
            </a:r>
            <a:r>
              <a:rPr lang="ru-RU" dirty="0"/>
              <a:t> </a:t>
            </a:r>
            <a:r>
              <a:rPr lang="ru-RU" dirty="0" err="1"/>
              <a:t>чифт</a:t>
            </a:r>
            <a:r>
              <a:rPr lang="ru-RU" dirty="0"/>
              <a:t> </a:t>
            </a:r>
            <a:r>
              <a:rPr lang="ru-RU" dirty="0" err="1"/>
              <a:t>крака</a:t>
            </a:r>
            <a:r>
              <a:rPr lang="ru-RU" dirty="0"/>
              <a:t> служи за </a:t>
            </a:r>
            <a:r>
              <a:rPr lang="ru-RU" dirty="0" err="1"/>
              <a:t>хващане</a:t>
            </a:r>
            <a:r>
              <a:rPr lang="ru-RU" dirty="0"/>
              <a:t> и </a:t>
            </a:r>
            <a:r>
              <a:rPr lang="ru-RU" dirty="0" err="1"/>
              <a:t>раздробяване</a:t>
            </a:r>
            <a:r>
              <a:rPr lang="ru-RU" dirty="0"/>
              <a:t> на </a:t>
            </a:r>
            <a:r>
              <a:rPr lang="ru-RU" dirty="0" err="1"/>
              <a:t>плячката</a:t>
            </a:r>
            <a:r>
              <a:rPr lang="ru-RU" dirty="0"/>
              <a:t>.</a:t>
            </a:r>
            <a:endParaRPr lang="bg-BG" dirty="0">
              <a:solidFill>
                <a:schemeClr val="accent6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" name="Oval Callout 26"/>
          <p:cNvSpPr/>
          <p:nvPr/>
        </p:nvSpPr>
        <p:spPr>
          <a:xfrm>
            <a:off x="3823040" y="1416461"/>
            <a:ext cx="2496040" cy="1310454"/>
          </a:xfrm>
          <a:prstGeom prst="wedgeEllipse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err="1" smtClean="0"/>
              <a:t>Ракът</a:t>
            </a:r>
            <a:r>
              <a:rPr lang="ru-RU" dirty="0" smtClean="0"/>
              <a:t> </a:t>
            </a:r>
            <a:r>
              <a:rPr lang="ru-RU" dirty="0" err="1" smtClean="0"/>
              <a:t>Диша</a:t>
            </a:r>
            <a:r>
              <a:rPr lang="ru-RU" dirty="0"/>
              <a:t> почти </a:t>
            </a:r>
            <a:r>
              <a:rPr lang="ru-RU" dirty="0" err="1"/>
              <a:t>винаги</a:t>
            </a:r>
            <a:r>
              <a:rPr lang="ru-RU" dirty="0"/>
              <a:t> с </a:t>
            </a:r>
            <a:r>
              <a:rPr lang="ru-RU" dirty="0" err="1"/>
              <a:t>хриле</a:t>
            </a:r>
            <a:r>
              <a:rPr lang="ru-RU" dirty="0"/>
              <a:t>.</a:t>
            </a:r>
            <a:endParaRPr lang="bg-BG" dirty="0">
              <a:solidFill>
                <a:schemeClr val="accent6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" name="Oval Callout 27"/>
          <p:cNvSpPr/>
          <p:nvPr/>
        </p:nvSpPr>
        <p:spPr>
          <a:xfrm>
            <a:off x="3823040" y="659659"/>
            <a:ext cx="2496040" cy="2067256"/>
          </a:xfrm>
          <a:prstGeom prst="wedgeEllipse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g-BG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Морското конче се закрепя с опашката си за водораслите</a:t>
            </a:r>
          </a:p>
        </p:txBody>
      </p:sp>
      <p:pic>
        <p:nvPicPr>
          <p:cNvPr id="29" name="Picture 3" descr="C:\Users\User\Desktop\n8752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83" y="3942329"/>
            <a:ext cx="1825233" cy="182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User\Desktop\seahorse (1)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009" y="4506614"/>
            <a:ext cx="1757363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val Callout 30"/>
          <p:cNvSpPr/>
          <p:nvPr/>
        </p:nvSpPr>
        <p:spPr>
          <a:xfrm>
            <a:off x="3905515" y="813106"/>
            <a:ext cx="2198861" cy="1912781"/>
          </a:xfrm>
          <a:prstGeom prst="wedgeEllipse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err="1"/>
              <a:t>Морското</a:t>
            </a:r>
            <a:r>
              <a:rPr lang="ru-RU" dirty="0"/>
              <a:t> </a:t>
            </a:r>
            <a:r>
              <a:rPr lang="ru-RU" dirty="0" err="1"/>
              <a:t>конче</a:t>
            </a:r>
            <a:r>
              <a:rPr lang="ru-RU" dirty="0"/>
              <a:t> </a:t>
            </a:r>
            <a:r>
              <a:rPr lang="ru-RU" dirty="0" err="1"/>
              <a:t>плува</a:t>
            </a:r>
            <a:r>
              <a:rPr lang="ru-RU" dirty="0"/>
              <a:t> с </a:t>
            </a:r>
            <a:r>
              <a:rPr lang="ru-RU" dirty="0" err="1"/>
              <a:t>помощта</a:t>
            </a:r>
            <a:r>
              <a:rPr lang="ru-RU" dirty="0"/>
              <a:t> на </a:t>
            </a:r>
            <a:r>
              <a:rPr lang="ru-RU" dirty="0" err="1"/>
              <a:t>гръбна</a:t>
            </a:r>
            <a:r>
              <a:rPr lang="ru-RU" dirty="0"/>
              <a:t> перка.</a:t>
            </a:r>
            <a:endParaRPr lang="bg-BG" dirty="0">
              <a:solidFill>
                <a:schemeClr val="accent6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2" name="Oval Callout 31"/>
          <p:cNvSpPr/>
          <p:nvPr/>
        </p:nvSpPr>
        <p:spPr>
          <a:xfrm>
            <a:off x="3812154" y="336918"/>
            <a:ext cx="2630909" cy="2331473"/>
          </a:xfrm>
          <a:prstGeom prst="wedgeEllipse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настъпи</a:t>
            </a:r>
            <a:r>
              <a:rPr lang="ru-RU" dirty="0"/>
              <a:t> </a:t>
            </a:r>
            <a:r>
              <a:rPr lang="ru-RU" dirty="0" err="1"/>
              <a:t>размножителния</a:t>
            </a:r>
            <a:r>
              <a:rPr lang="ru-RU" dirty="0"/>
              <a:t> период — от май до август, </a:t>
            </a:r>
            <a:r>
              <a:rPr lang="ru-RU" dirty="0" err="1"/>
              <a:t>морските</a:t>
            </a:r>
            <a:r>
              <a:rPr lang="ru-RU" dirty="0"/>
              <a:t> </a:t>
            </a:r>
            <a:r>
              <a:rPr lang="ru-RU" dirty="0" err="1"/>
              <a:t>кончета</a:t>
            </a:r>
            <a:r>
              <a:rPr lang="ru-RU" dirty="0"/>
              <a:t> се </a:t>
            </a:r>
            <a:r>
              <a:rPr lang="ru-RU" dirty="0" err="1"/>
              <a:t>събират</a:t>
            </a:r>
            <a:r>
              <a:rPr lang="ru-RU" dirty="0"/>
              <a:t> по двойки</a:t>
            </a:r>
            <a:endParaRPr lang="bg-BG" dirty="0">
              <a:solidFill>
                <a:schemeClr val="accent6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2" name="Picture 2" descr="C:\Users\User\Desktop\seahorse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39" y="2667112"/>
            <a:ext cx="1236755" cy="164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ata_1\Детска градина\анимирани картинки\морски обитатели\morsko_konche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13" y="2657329"/>
            <a:ext cx="1228208" cy="163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val Callout 33"/>
          <p:cNvSpPr/>
          <p:nvPr/>
        </p:nvSpPr>
        <p:spPr>
          <a:xfrm>
            <a:off x="3682964" y="0"/>
            <a:ext cx="3045726" cy="2759808"/>
          </a:xfrm>
          <a:prstGeom prst="wedgeEllipse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err="1"/>
              <a:t>Мъжките</a:t>
            </a:r>
            <a:r>
              <a:rPr lang="ru-RU" dirty="0"/>
              <a:t> и </a:t>
            </a:r>
            <a:r>
              <a:rPr lang="ru-RU" dirty="0" err="1"/>
              <a:t>женските</a:t>
            </a:r>
            <a:r>
              <a:rPr lang="ru-RU" dirty="0"/>
              <a:t> </a:t>
            </a:r>
            <a:r>
              <a:rPr lang="ru-RU" dirty="0" err="1"/>
              <a:t>изпълняват</a:t>
            </a:r>
            <a:r>
              <a:rPr lang="ru-RU" dirty="0"/>
              <a:t> </a:t>
            </a:r>
            <a:r>
              <a:rPr lang="ru-RU" dirty="0" err="1"/>
              <a:t>хармоничен</a:t>
            </a:r>
            <a:r>
              <a:rPr lang="ru-RU" dirty="0"/>
              <a:t> </a:t>
            </a:r>
            <a:r>
              <a:rPr lang="ru-RU" dirty="0" err="1"/>
              <a:t>брачен</a:t>
            </a:r>
            <a:r>
              <a:rPr lang="ru-RU" dirty="0"/>
              <a:t> </a:t>
            </a:r>
            <a:r>
              <a:rPr lang="ru-RU" dirty="0" err="1"/>
              <a:t>танц</a:t>
            </a:r>
            <a:r>
              <a:rPr lang="ru-RU" dirty="0"/>
              <a:t>, с </a:t>
            </a:r>
            <a:r>
              <a:rPr lang="ru-RU" dirty="0" err="1"/>
              <a:t>дълбоки</a:t>
            </a:r>
            <a:r>
              <a:rPr lang="ru-RU" dirty="0"/>
              <a:t> </a:t>
            </a:r>
            <a:r>
              <a:rPr lang="ru-RU" dirty="0" err="1"/>
              <a:t>поклони</a:t>
            </a:r>
            <a:r>
              <a:rPr lang="ru-RU" dirty="0"/>
              <a:t>, </a:t>
            </a:r>
            <a:r>
              <a:rPr lang="ru-RU" dirty="0" err="1"/>
              <a:t>последвани</a:t>
            </a:r>
            <a:r>
              <a:rPr lang="ru-RU" dirty="0"/>
              <a:t> от </a:t>
            </a:r>
            <a:r>
              <a:rPr lang="ru-RU" dirty="0" err="1"/>
              <a:t>бавен</a:t>
            </a:r>
            <a:r>
              <a:rPr lang="ru-RU" dirty="0"/>
              <a:t> </a:t>
            </a:r>
            <a:r>
              <a:rPr lang="ru-RU" dirty="0" err="1"/>
              <a:t>валсов</a:t>
            </a:r>
            <a:r>
              <a:rPr lang="ru-RU" dirty="0"/>
              <a:t> </a:t>
            </a:r>
            <a:r>
              <a:rPr lang="ru-RU" dirty="0" err="1"/>
              <a:t>кръг</a:t>
            </a:r>
            <a:endParaRPr lang="bg-BG" dirty="0">
              <a:solidFill>
                <a:schemeClr val="accent6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5" name="Oval Callout 34"/>
          <p:cNvSpPr/>
          <p:nvPr/>
        </p:nvSpPr>
        <p:spPr>
          <a:xfrm>
            <a:off x="3542384" y="0"/>
            <a:ext cx="3143592" cy="2639115"/>
          </a:xfrm>
          <a:prstGeom prst="wedgeEllipse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err="1"/>
              <a:t>Женската</a:t>
            </a:r>
            <a:r>
              <a:rPr lang="ru-RU" dirty="0"/>
              <a:t> на </a:t>
            </a:r>
            <a:r>
              <a:rPr lang="ru-RU" dirty="0" err="1"/>
              <a:t>морското</a:t>
            </a:r>
            <a:r>
              <a:rPr lang="ru-RU" dirty="0"/>
              <a:t> </a:t>
            </a:r>
            <a:r>
              <a:rPr lang="ru-RU" dirty="0" err="1"/>
              <a:t>конче</a:t>
            </a:r>
            <a:r>
              <a:rPr lang="ru-RU" dirty="0"/>
              <a:t> </a:t>
            </a:r>
            <a:r>
              <a:rPr lang="ru-RU" dirty="0" err="1"/>
              <a:t>снася</a:t>
            </a:r>
            <a:r>
              <a:rPr lang="ru-RU" dirty="0"/>
              <a:t> </a:t>
            </a:r>
            <a:r>
              <a:rPr lang="ru-RU" dirty="0" err="1" smtClean="0"/>
              <a:t>яйцата</a:t>
            </a:r>
            <a:r>
              <a:rPr lang="en-US" dirty="0"/>
              <a:t> </a:t>
            </a:r>
            <a:r>
              <a:rPr lang="ru-RU" dirty="0" smtClean="0"/>
              <a:t>в </a:t>
            </a:r>
            <a:r>
              <a:rPr lang="ru-RU" dirty="0" err="1"/>
              <a:t>джоб</a:t>
            </a:r>
            <a:r>
              <a:rPr lang="ru-RU" dirty="0"/>
              <a:t>, </a:t>
            </a:r>
            <a:r>
              <a:rPr lang="ru-RU" dirty="0" err="1"/>
              <a:t>който</a:t>
            </a:r>
            <a:r>
              <a:rPr lang="ru-RU" dirty="0"/>
              <a:t> се </a:t>
            </a:r>
            <a:r>
              <a:rPr lang="ru-RU" dirty="0" err="1"/>
              <a:t>намира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тялото</a:t>
            </a:r>
            <a:r>
              <a:rPr lang="ru-RU" dirty="0"/>
              <a:t> на </a:t>
            </a:r>
            <a:r>
              <a:rPr lang="ru-RU" dirty="0" err="1"/>
              <a:t>мъжкия</a:t>
            </a:r>
            <a:r>
              <a:rPr lang="ru-RU" dirty="0"/>
              <a:t>. </a:t>
            </a:r>
            <a:r>
              <a:rPr lang="ru-RU" dirty="0" err="1"/>
              <a:t>Когато</a:t>
            </a:r>
            <a:r>
              <a:rPr lang="ru-RU" dirty="0"/>
              <a:t> се </a:t>
            </a:r>
            <a:r>
              <a:rPr lang="ru-RU" dirty="0" err="1"/>
              <a:t>излюпят</a:t>
            </a:r>
            <a:r>
              <a:rPr lang="ru-RU" dirty="0"/>
              <a:t>, </a:t>
            </a:r>
            <a:r>
              <a:rPr lang="ru-RU" dirty="0" err="1"/>
              <a:t>мъжкото</a:t>
            </a:r>
            <a:r>
              <a:rPr lang="ru-RU" dirty="0"/>
              <a:t> </a:t>
            </a:r>
            <a:r>
              <a:rPr lang="ru-RU" dirty="0" err="1"/>
              <a:t>конче</a:t>
            </a:r>
            <a:r>
              <a:rPr lang="ru-RU" dirty="0"/>
              <a:t> </a:t>
            </a:r>
            <a:r>
              <a:rPr lang="ru-RU" dirty="0" err="1"/>
              <a:t>ги</a:t>
            </a:r>
            <a:r>
              <a:rPr lang="ru-RU" dirty="0"/>
              <a:t> </a:t>
            </a:r>
            <a:r>
              <a:rPr lang="ru-RU" dirty="0" err="1"/>
              <a:t>ражда</a:t>
            </a:r>
            <a:r>
              <a:rPr lang="ru-RU" dirty="0"/>
              <a:t> от </a:t>
            </a:r>
            <a:r>
              <a:rPr lang="ru-RU" dirty="0" err="1"/>
              <a:t>джоба</a:t>
            </a:r>
            <a:r>
              <a:rPr lang="ru-RU" dirty="0"/>
              <a:t>.</a:t>
            </a:r>
            <a:endParaRPr lang="bg-BG" dirty="0">
              <a:solidFill>
                <a:schemeClr val="accent6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6" name="Oval Callout 35"/>
          <p:cNvSpPr/>
          <p:nvPr/>
        </p:nvSpPr>
        <p:spPr>
          <a:xfrm>
            <a:off x="3756925" y="553692"/>
            <a:ext cx="2496040" cy="2067256"/>
          </a:xfrm>
          <a:prstGeom prst="wedgeEllipse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err="1"/>
              <a:t>Медузата</a:t>
            </a:r>
            <a:r>
              <a:rPr lang="ru-RU" dirty="0"/>
              <a:t> се </a:t>
            </a:r>
            <a:r>
              <a:rPr lang="ru-RU" dirty="0" err="1"/>
              <a:t>придвижва</a:t>
            </a:r>
            <a:r>
              <a:rPr lang="ru-RU" dirty="0"/>
              <a:t>,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 smtClean="0"/>
              <a:t>свива</a:t>
            </a:r>
            <a:r>
              <a:rPr lang="ru-RU" dirty="0" smtClean="0"/>
              <a:t> </a:t>
            </a:r>
            <a:r>
              <a:rPr lang="ru-RU" dirty="0"/>
              <a:t>и отпуска </a:t>
            </a:r>
            <a:r>
              <a:rPr lang="ru-RU" dirty="0" err="1"/>
              <a:t>тялото</a:t>
            </a:r>
            <a:r>
              <a:rPr lang="ru-RU" dirty="0"/>
              <a:t> си.</a:t>
            </a:r>
            <a:endParaRPr lang="bg-BG" dirty="0">
              <a:solidFill>
                <a:schemeClr val="accent6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7" name="Picture 7" descr="C:\Users\User\Desktop\n9769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632" y="1204912"/>
            <a:ext cx="101917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Oval Callout 37"/>
          <p:cNvSpPr/>
          <p:nvPr/>
        </p:nvSpPr>
        <p:spPr>
          <a:xfrm>
            <a:off x="3682964" y="571859"/>
            <a:ext cx="2496040" cy="2067256"/>
          </a:xfrm>
          <a:prstGeom prst="wedgeEllipse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err="1"/>
              <a:t>Тялото</a:t>
            </a:r>
            <a:r>
              <a:rPr lang="ru-RU" dirty="0"/>
              <a:t> им </a:t>
            </a:r>
            <a:r>
              <a:rPr lang="ru-RU" dirty="0" err="1"/>
              <a:t>обикновено</a:t>
            </a:r>
            <a:r>
              <a:rPr lang="ru-RU" dirty="0"/>
              <a:t> е прозрачно и </a:t>
            </a:r>
            <a:r>
              <a:rPr lang="ru-RU" dirty="0" err="1"/>
              <a:t>съдържа</a:t>
            </a:r>
            <a:r>
              <a:rPr lang="ru-RU" dirty="0"/>
              <a:t> много вода. </a:t>
            </a:r>
            <a:endParaRPr lang="bg-BG" dirty="0">
              <a:solidFill>
                <a:schemeClr val="accent6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9" name="Oval Callout 38"/>
          <p:cNvSpPr/>
          <p:nvPr/>
        </p:nvSpPr>
        <p:spPr>
          <a:xfrm>
            <a:off x="3729632" y="564533"/>
            <a:ext cx="2496040" cy="2067256"/>
          </a:xfrm>
          <a:prstGeom prst="wedgeEllipse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err="1"/>
              <a:t>Трябва</a:t>
            </a:r>
            <a:r>
              <a:rPr lang="ru-RU" dirty="0"/>
              <a:t> да се </a:t>
            </a:r>
            <a:r>
              <a:rPr lang="ru-RU" dirty="0" err="1"/>
              <a:t>избягват</a:t>
            </a:r>
            <a:r>
              <a:rPr lang="ru-RU" dirty="0"/>
              <a:t> в </a:t>
            </a:r>
            <a:r>
              <a:rPr lang="ru-RU" dirty="0" err="1"/>
              <a:t>морето</a:t>
            </a:r>
            <a:r>
              <a:rPr lang="ru-RU" dirty="0"/>
              <a:t>, </a:t>
            </a:r>
            <a:r>
              <a:rPr lang="ru-RU" dirty="0" err="1"/>
              <a:t>защото</a:t>
            </a:r>
            <a:r>
              <a:rPr lang="ru-RU" dirty="0"/>
              <a:t> </a:t>
            </a:r>
            <a:r>
              <a:rPr lang="ru-RU" dirty="0" err="1"/>
              <a:t>изпускат</a:t>
            </a:r>
            <a:r>
              <a:rPr lang="ru-RU" dirty="0"/>
              <a:t> </a:t>
            </a:r>
            <a:r>
              <a:rPr lang="ru-RU" dirty="0" err="1"/>
              <a:t>отрова</a:t>
            </a:r>
            <a:r>
              <a:rPr lang="ru-RU" dirty="0"/>
              <a:t> </a:t>
            </a:r>
            <a:r>
              <a:rPr lang="ru-RU" dirty="0" err="1"/>
              <a:t>която</a:t>
            </a:r>
            <a:r>
              <a:rPr lang="ru-RU" dirty="0"/>
              <a:t> дразни </a:t>
            </a:r>
            <a:r>
              <a:rPr lang="ru-RU" dirty="0" err="1"/>
              <a:t>кожата</a:t>
            </a:r>
            <a:r>
              <a:rPr lang="ru-RU" dirty="0"/>
              <a:t>.</a:t>
            </a:r>
            <a:endParaRPr lang="bg-BG" dirty="0">
              <a:solidFill>
                <a:schemeClr val="accent6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0" name="Oval Callout 39"/>
          <p:cNvSpPr/>
          <p:nvPr/>
        </p:nvSpPr>
        <p:spPr>
          <a:xfrm>
            <a:off x="3716909" y="810475"/>
            <a:ext cx="2496040" cy="1804306"/>
          </a:xfrm>
          <a:prstGeom prst="wedgeEllipse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/>
              <a:t>Можете ли да се </a:t>
            </a:r>
            <a:r>
              <a:rPr lang="ru-RU" dirty="0" err="1"/>
              <a:t>сетите</a:t>
            </a:r>
            <a:r>
              <a:rPr lang="ru-RU" dirty="0"/>
              <a:t>, </a:t>
            </a:r>
            <a:r>
              <a:rPr lang="ru-RU" dirty="0" err="1"/>
              <a:t>къде</a:t>
            </a:r>
            <a:r>
              <a:rPr lang="ru-RU" dirty="0"/>
              <a:t> </a:t>
            </a:r>
            <a:r>
              <a:rPr lang="ru-RU" dirty="0" err="1"/>
              <a:t>освен</a:t>
            </a:r>
            <a:r>
              <a:rPr lang="ru-RU" dirty="0"/>
              <a:t> на </a:t>
            </a:r>
            <a:r>
              <a:rPr lang="ru-RU" dirty="0" err="1"/>
              <a:t>небето</a:t>
            </a:r>
            <a:r>
              <a:rPr lang="ru-RU" dirty="0"/>
              <a:t> </a:t>
            </a: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звезди</a:t>
            </a:r>
            <a:r>
              <a:rPr lang="ru-RU" dirty="0"/>
              <a:t>?</a:t>
            </a:r>
            <a:endParaRPr lang="bg-BG" dirty="0">
              <a:solidFill>
                <a:schemeClr val="accent6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1" name="Oval Callout 40"/>
          <p:cNvSpPr/>
          <p:nvPr/>
        </p:nvSpPr>
        <p:spPr>
          <a:xfrm>
            <a:off x="3729632" y="270364"/>
            <a:ext cx="2658964" cy="2386965"/>
          </a:xfrm>
          <a:prstGeom prst="wedgeEllipse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err="1" smtClean="0"/>
              <a:t>Звезди</a:t>
            </a:r>
            <a:r>
              <a:rPr lang="ru-RU" dirty="0" smtClean="0"/>
              <a:t> </a:t>
            </a:r>
            <a:r>
              <a:rPr lang="ru-RU" dirty="0" err="1" smtClean="0"/>
              <a:t>има</a:t>
            </a:r>
            <a:r>
              <a:rPr lang="ru-RU" dirty="0" smtClean="0"/>
              <a:t> и в </a:t>
            </a:r>
            <a:r>
              <a:rPr lang="ru-RU" dirty="0" err="1" smtClean="0"/>
              <a:t>морето</a:t>
            </a:r>
            <a:r>
              <a:rPr lang="ru-RU" dirty="0" smtClean="0"/>
              <a:t>. Те се </a:t>
            </a:r>
            <a:r>
              <a:rPr lang="ru-RU" dirty="0" err="1" smtClean="0"/>
              <a:t>наричат</a:t>
            </a:r>
            <a:r>
              <a:rPr lang="ru-RU" dirty="0" smtClean="0"/>
              <a:t> </a:t>
            </a:r>
            <a:r>
              <a:rPr lang="ru-RU" dirty="0" err="1" smtClean="0"/>
              <a:t>морски</a:t>
            </a:r>
            <a:r>
              <a:rPr lang="ru-RU" dirty="0" smtClean="0"/>
              <a:t> </a:t>
            </a:r>
            <a:r>
              <a:rPr lang="ru-RU" dirty="0" err="1" smtClean="0"/>
              <a:t>звезди</a:t>
            </a:r>
            <a:r>
              <a:rPr lang="ru-RU" dirty="0" smtClean="0"/>
              <a:t> и </a:t>
            </a:r>
            <a:r>
              <a:rPr lang="ru-RU" dirty="0" err="1" smtClean="0"/>
              <a:t>са</a:t>
            </a:r>
            <a:r>
              <a:rPr lang="ru-RU" dirty="0" smtClean="0"/>
              <a:t> получили </a:t>
            </a:r>
            <a:r>
              <a:rPr lang="ru-RU" dirty="0" err="1" smtClean="0"/>
              <a:t>това</a:t>
            </a:r>
            <a:r>
              <a:rPr lang="ru-RU" dirty="0" smtClean="0"/>
              <a:t> </a:t>
            </a:r>
            <a:r>
              <a:rPr lang="ru-RU" dirty="0" err="1" smtClean="0"/>
              <a:t>име</a:t>
            </a:r>
            <a:r>
              <a:rPr lang="ru-RU" dirty="0" smtClean="0"/>
              <a:t> </a:t>
            </a:r>
            <a:r>
              <a:rPr lang="ru-RU" dirty="0" err="1" smtClean="0"/>
              <a:t>защото</a:t>
            </a:r>
            <a:r>
              <a:rPr lang="ru-RU" dirty="0" smtClean="0"/>
              <a:t> </a:t>
            </a:r>
            <a:r>
              <a:rPr lang="ru-RU" dirty="0" err="1" smtClean="0"/>
              <a:t>имат</a:t>
            </a:r>
            <a:r>
              <a:rPr lang="ru-RU" dirty="0" smtClean="0"/>
              <a:t> формата на звезда</a:t>
            </a:r>
            <a:endParaRPr lang="bg-BG" dirty="0">
              <a:solidFill>
                <a:schemeClr val="accent6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2" name="Picture 9" descr="C:\Users\User\Desktop\n3374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154" y="5803930"/>
            <a:ext cx="1924173" cy="89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Oval Callout 42"/>
          <p:cNvSpPr/>
          <p:nvPr/>
        </p:nvSpPr>
        <p:spPr>
          <a:xfrm>
            <a:off x="3670098" y="994455"/>
            <a:ext cx="2658964" cy="1535671"/>
          </a:xfrm>
          <a:prstGeom prst="wedgeEllipse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/>
              <a:t>Те </a:t>
            </a:r>
            <a:r>
              <a:rPr lang="ru-RU" dirty="0" err="1"/>
              <a:t>живеят</a:t>
            </a:r>
            <a:r>
              <a:rPr lang="ru-RU" dirty="0"/>
              <a:t> там от около 450 </a:t>
            </a:r>
            <a:r>
              <a:rPr lang="ru-RU" dirty="0" err="1"/>
              <a:t>милиона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 smtClean="0"/>
              <a:t>.</a:t>
            </a:r>
          </a:p>
          <a:p>
            <a:pPr algn="ctr">
              <a:defRPr/>
            </a:pPr>
            <a:endParaRPr lang="bg-BG" dirty="0">
              <a:solidFill>
                <a:schemeClr val="accent6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4" name="Oval Callout 43"/>
          <p:cNvSpPr/>
          <p:nvPr/>
        </p:nvSpPr>
        <p:spPr>
          <a:xfrm>
            <a:off x="3741578" y="-43496"/>
            <a:ext cx="2658964" cy="2664444"/>
          </a:xfrm>
          <a:prstGeom prst="wedgeEllipse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err="1"/>
              <a:t>Едно</a:t>
            </a:r>
            <a:r>
              <a:rPr lang="ru-RU" dirty="0"/>
              <a:t> от </a:t>
            </a:r>
            <a:r>
              <a:rPr lang="ru-RU" dirty="0" err="1"/>
              <a:t>интересните</a:t>
            </a:r>
            <a:r>
              <a:rPr lang="ru-RU" dirty="0"/>
              <a:t> </a:t>
            </a:r>
            <a:r>
              <a:rPr lang="ru-RU" dirty="0" err="1"/>
              <a:t>неща</a:t>
            </a:r>
            <a:r>
              <a:rPr lang="ru-RU" dirty="0"/>
              <a:t> в </a:t>
            </a:r>
            <a:r>
              <a:rPr lang="ru-RU" dirty="0" err="1"/>
              <a:t>тези</a:t>
            </a:r>
            <a:r>
              <a:rPr lang="ru-RU" dirty="0"/>
              <a:t> </a:t>
            </a:r>
            <a:r>
              <a:rPr lang="ru-RU" dirty="0" err="1"/>
              <a:t>морски</a:t>
            </a:r>
            <a:r>
              <a:rPr lang="ru-RU" dirty="0"/>
              <a:t> животинки е </a:t>
            </a:r>
            <a:r>
              <a:rPr lang="ru-RU" dirty="0" err="1"/>
              <a:t>тяхното</a:t>
            </a:r>
            <a:r>
              <a:rPr lang="ru-RU" dirty="0"/>
              <a:t> </a:t>
            </a:r>
            <a:r>
              <a:rPr lang="ru-RU" dirty="0" err="1"/>
              <a:t>тяло</a:t>
            </a:r>
            <a:r>
              <a:rPr lang="ru-RU" dirty="0"/>
              <a:t> – те </a:t>
            </a:r>
            <a:r>
              <a:rPr lang="ru-RU" dirty="0" err="1"/>
              <a:t>нямат</a:t>
            </a:r>
            <a:r>
              <a:rPr lang="ru-RU" dirty="0"/>
              <a:t> глава, </a:t>
            </a:r>
            <a:r>
              <a:rPr lang="ru-RU" dirty="0" err="1"/>
              <a:t>както</a:t>
            </a:r>
            <a:r>
              <a:rPr lang="ru-RU" dirty="0"/>
              <a:t>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други</a:t>
            </a:r>
            <a:r>
              <a:rPr lang="ru-RU" dirty="0"/>
              <a:t> </a:t>
            </a:r>
            <a:r>
              <a:rPr lang="ru-RU" dirty="0" err="1"/>
              <a:t>животни</a:t>
            </a:r>
            <a:r>
              <a:rPr lang="ru-RU" dirty="0"/>
              <a:t>.</a:t>
            </a:r>
            <a:endParaRPr lang="bg-BG" dirty="0">
              <a:solidFill>
                <a:schemeClr val="accent6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5" name="Oval Callout 44"/>
          <p:cNvSpPr/>
          <p:nvPr/>
        </p:nvSpPr>
        <p:spPr>
          <a:xfrm>
            <a:off x="3756925" y="597701"/>
            <a:ext cx="2658964" cy="2114180"/>
          </a:xfrm>
          <a:prstGeom prst="wedgeEllipse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err="1"/>
              <a:t>Имат</a:t>
            </a:r>
            <a:r>
              <a:rPr lang="ru-RU" dirty="0"/>
              <a:t> </a:t>
            </a:r>
            <a:r>
              <a:rPr lang="ru-RU" dirty="0" err="1"/>
              <a:t>пипала</a:t>
            </a:r>
            <a:r>
              <a:rPr lang="ru-RU" dirty="0"/>
              <a:t>, </a:t>
            </a:r>
            <a:r>
              <a:rPr lang="ru-RU" dirty="0" err="1"/>
              <a:t>най-често</a:t>
            </a:r>
            <a:r>
              <a:rPr lang="ru-RU" dirty="0"/>
              <a:t> пет, но на </a:t>
            </a:r>
            <a:r>
              <a:rPr lang="ru-RU" dirty="0" err="1"/>
              <a:t>някои</a:t>
            </a:r>
            <a:r>
              <a:rPr lang="ru-RU" dirty="0"/>
              <a:t> </a:t>
            </a:r>
            <a:r>
              <a:rPr lang="ru-RU" dirty="0" err="1"/>
              <a:t>видове</a:t>
            </a:r>
            <a:r>
              <a:rPr lang="ru-RU" dirty="0"/>
              <a:t> им </a:t>
            </a:r>
            <a:r>
              <a:rPr lang="ru-RU" dirty="0" err="1"/>
              <a:t>израстват</a:t>
            </a:r>
            <a:r>
              <a:rPr lang="ru-RU" dirty="0"/>
              <a:t> и до </a:t>
            </a:r>
            <a:r>
              <a:rPr lang="ru-RU" dirty="0" smtClean="0"/>
              <a:t>40.</a:t>
            </a:r>
            <a:endParaRPr lang="bg-BG" dirty="0">
              <a:solidFill>
                <a:schemeClr val="accent6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6" name="Oval Callout 45"/>
          <p:cNvSpPr/>
          <p:nvPr/>
        </p:nvSpPr>
        <p:spPr>
          <a:xfrm>
            <a:off x="3798127" y="586516"/>
            <a:ext cx="2658964" cy="2001608"/>
          </a:xfrm>
          <a:prstGeom prst="wedgeEllipse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/>
              <a:t>Те</a:t>
            </a:r>
            <a:r>
              <a:rPr lang="en-US" dirty="0" smtClean="0"/>
              <a:t> </a:t>
            </a:r>
            <a:r>
              <a:rPr lang="ru-RU" dirty="0" err="1" smtClean="0"/>
              <a:t>имат</a:t>
            </a:r>
            <a:r>
              <a:rPr lang="ru-RU" dirty="0" smtClean="0"/>
              <a:t> </a:t>
            </a:r>
            <a:r>
              <a:rPr lang="ru-RU" dirty="0" err="1"/>
              <a:t>крачета</a:t>
            </a:r>
            <a:r>
              <a:rPr lang="ru-RU" dirty="0"/>
              <a:t>, чрез </a:t>
            </a:r>
            <a:r>
              <a:rPr lang="ru-RU" dirty="0" err="1"/>
              <a:t>които</a:t>
            </a:r>
            <a:r>
              <a:rPr lang="ru-RU" dirty="0"/>
              <a:t>, </a:t>
            </a:r>
            <a:r>
              <a:rPr lang="ru-RU" dirty="0" err="1"/>
              <a:t>макар</a:t>
            </a:r>
            <a:r>
              <a:rPr lang="ru-RU" dirty="0"/>
              <a:t> и </a:t>
            </a:r>
            <a:r>
              <a:rPr lang="ru-RU" dirty="0" err="1"/>
              <a:t>доста</a:t>
            </a:r>
            <a:r>
              <a:rPr lang="ru-RU" dirty="0"/>
              <a:t> </a:t>
            </a:r>
            <a:r>
              <a:rPr lang="ru-RU" dirty="0" err="1"/>
              <a:t>бавно</a:t>
            </a:r>
            <a:r>
              <a:rPr lang="ru-RU" dirty="0"/>
              <a:t>, </a:t>
            </a:r>
            <a:r>
              <a:rPr lang="ru-RU" dirty="0" err="1"/>
              <a:t>звездата</a:t>
            </a:r>
            <a:r>
              <a:rPr lang="ru-RU" dirty="0"/>
              <a:t> се </a:t>
            </a:r>
            <a:r>
              <a:rPr lang="ru-RU" dirty="0" err="1"/>
              <a:t>придвижва</a:t>
            </a:r>
            <a:r>
              <a:rPr lang="ru-RU" dirty="0"/>
              <a:t>.</a:t>
            </a:r>
            <a:endParaRPr lang="bg-BG" dirty="0">
              <a:solidFill>
                <a:schemeClr val="accent6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7" name="Oval Callout 46"/>
          <p:cNvSpPr/>
          <p:nvPr/>
        </p:nvSpPr>
        <p:spPr>
          <a:xfrm>
            <a:off x="3571875" y="104369"/>
            <a:ext cx="3429619" cy="2516579"/>
          </a:xfrm>
          <a:prstGeom prst="wedgeEllipse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err="1"/>
              <a:t>Тези</a:t>
            </a:r>
            <a:r>
              <a:rPr lang="ru-RU" dirty="0"/>
              <a:t> </a:t>
            </a:r>
            <a:r>
              <a:rPr lang="ru-RU" dirty="0" err="1"/>
              <a:t>крачета</a:t>
            </a:r>
            <a:r>
              <a:rPr lang="ru-RU" dirty="0"/>
              <a:t> </a:t>
            </a:r>
            <a:r>
              <a:rPr lang="ru-RU" dirty="0" err="1" smtClean="0"/>
              <a:t>са</a:t>
            </a:r>
            <a:r>
              <a:rPr lang="ru-RU" dirty="0"/>
              <a:t> </a:t>
            </a:r>
            <a:r>
              <a:rPr lang="ru-RU" dirty="0" err="1"/>
              <a:t>подобни</a:t>
            </a:r>
            <a:r>
              <a:rPr lang="ru-RU" dirty="0"/>
              <a:t> на </a:t>
            </a:r>
            <a:r>
              <a:rPr lang="ru-RU" dirty="0" err="1"/>
              <a:t>смукала</a:t>
            </a:r>
            <a:r>
              <a:rPr lang="ru-RU" dirty="0"/>
              <a:t>, с </a:t>
            </a:r>
            <a:r>
              <a:rPr lang="ru-RU" dirty="0" err="1"/>
              <a:t>чиято</a:t>
            </a:r>
            <a:r>
              <a:rPr lang="ru-RU" dirty="0"/>
              <a:t> </a:t>
            </a:r>
            <a:r>
              <a:rPr lang="ru-RU" dirty="0" err="1"/>
              <a:t>помощ</a:t>
            </a:r>
            <a:r>
              <a:rPr lang="ru-RU" dirty="0"/>
              <a:t> </a:t>
            </a:r>
            <a:r>
              <a:rPr lang="ru-RU" dirty="0" err="1"/>
              <a:t>звездата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да се </a:t>
            </a:r>
            <a:r>
              <a:rPr lang="ru-RU" dirty="0" err="1"/>
              <a:t>закрепя</a:t>
            </a:r>
            <a:r>
              <a:rPr lang="ru-RU" dirty="0"/>
              <a:t> на </a:t>
            </a:r>
            <a:r>
              <a:rPr lang="ru-RU" dirty="0" err="1"/>
              <a:t>различни</a:t>
            </a:r>
            <a:r>
              <a:rPr lang="ru-RU" dirty="0"/>
              <a:t> </a:t>
            </a:r>
            <a:r>
              <a:rPr lang="ru-RU" dirty="0" err="1"/>
              <a:t>камъни</a:t>
            </a:r>
            <a:r>
              <a:rPr lang="ru-RU" dirty="0"/>
              <a:t>, </a:t>
            </a:r>
            <a:r>
              <a:rPr lang="ru-RU" dirty="0" smtClean="0"/>
              <a:t>и </a:t>
            </a:r>
            <a:r>
              <a:rPr lang="ru-RU" dirty="0" err="1" smtClean="0"/>
              <a:t>водорасли</a:t>
            </a:r>
            <a:r>
              <a:rPr lang="ru-RU" dirty="0" smtClean="0"/>
              <a:t> </a:t>
            </a:r>
            <a:r>
              <a:rPr lang="ru-RU" dirty="0"/>
              <a:t>по </a:t>
            </a:r>
            <a:r>
              <a:rPr lang="ru-RU" dirty="0" err="1"/>
              <a:t>морското</a:t>
            </a:r>
            <a:r>
              <a:rPr lang="ru-RU" dirty="0"/>
              <a:t> </a:t>
            </a:r>
            <a:r>
              <a:rPr lang="ru-RU" dirty="0" err="1"/>
              <a:t>дъно</a:t>
            </a:r>
            <a:r>
              <a:rPr lang="ru-RU" dirty="0"/>
              <a:t>. </a:t>
            </a:r>
            <a:endParaRPr lang="bg-BG" dirty="0">
              <a:solidFill>
                <a:schemeClr val="accent6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398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3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3435766" y="332656"/>
            <a:ext cx="2288362" cy="18722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/>
              <a:t>Кой се придвижва на своите десет крака? Оградете го.</a:t>
            </a:r>
            <a:endParaRPr lang="bg-BG" dirty="0">
              <a:solidFill>
                <a:prstClr val="white"/>
              </a:solidFill>
            </a:endParaRPr>
          </a:p>
        </p:txBody>
      </p:sp>
      <p:pic>
        <p:nvPicPr>
          <p:cNvPr id="3074" name="Picture 2" descr="D:\Data_1\Детска градина\анимирани картинки\морски обитатели\0_a9190_b88ae8c1_ori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76858"/>
            <a:ext cx="37147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76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C:\Users\User\Desktop\n976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74021"/>
            <a:ext cx="101917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:\Data_1\Детска градина\анимирани картинки\морски обитатели\turtlek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04864"/>
            <a:ext cx="1942718" cy="98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C:\Users\User\Desktop\n337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589240"/>
            <a:ext cx="1924173" cy="89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Data_1\Детска градина\анимирани картинки\морски обитатели\04octopus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92696"/>
            <a:ext cx="1689961" cy="168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User\Pictures\Microsoft Clip Organizer\j0412548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947" y="4918661"/>
            <a:ext cx="1876037" cy="143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csco_u0.gif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7544" y="4436602"/>
            <a:ext cx="1708603" cy="12811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0596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2051721" y="1052736"/>
            <a:ext cx="3219450" cy="22322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/>
              <a:t>Кой има </a:t>
            </a:r>
            <a:r>
              <a:rPr lang="bg-BG" dirty="0" err="1"/>
              <a:t>крачета</a:t>
            </a:r>
            <a:r>
              <a:rPr lang="bg-BG" dirty="0"/>
              <a:t> подобни на смукала с чиято помощ се </a:t>
            </a:r>
            <a:r>
              <a:rPr lang="bg-BG" dirty="0" smtClean="0"/>
              <a:t>придвижва и се </a:t>
            </a:r>
            <a:r>
              <a:rPr lang="bg-BG" dirty="0" err="1" smtClean="0"/>
              <a:t>зкрепва</a:t>
            </a:r>
            <a:r>
              <a:rPr lang="bg-BG" dirty="0" smtClean="0"/>
              <a:t> за камъни и водорасли? </a:t>
            </a:r>
            <a:r>
              <a:rPr lang="bg-BG" dirty="0"/>
              <a:t>Оградете го.</a:t>
            </a:r>
            <a:endParaRPr lang="bg-BG" dirty="0">
              <a:solidFill>
                <a:prstClr val="white"/>
              </a:solidFill>
            </a:endParaRPr>
          </a:p>
        </p:txBody>
      </p:sp>
      <p:pic>
        <p:nvPicPr>
          <p:cNvPr id="2050" name="Picture 2" descr="D:\Data_1\Детска градина\анимирани картинки\морски обитатели\fisherman_catch_mermai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13867"/>
            <a:ext cx="32194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40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C:\Users\User\Desktop\n976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74021"/>
            <a:ext cx="101917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C:\Users\User\Desktop\n337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589240"/>
            <a:ext cx="1924173" cy="89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Data_1\Детска градина\анимирани картинки\морски обитатели\04octopu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92696"/>
            <a:ext cx="1689961" cy="168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User\Pictures\Microsoft Clip Organizer\j0412548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947" y="4918661"/>
            <a:ext cx="1876037" cy="143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User\Desktop\seahorse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83068"/>
            <a:ext cx="1236755" cy="164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20080415134135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81" y="4231738"/>
            <a:ext cx="1645027" cy="120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471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3470161" y="116632"/>
            <a:ext cx="2864426" cy="23042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/>
              <a:t>Оградете морския обитател на който тялото е прозрачно и съдържа вода?</a:t>
            </a:r>
          </a:p>
        </p:txBody>
      </p:sp>
      <p:pic>
        <p:nvPicPr>
          <p:cNvPr id="3074" name="Picture 2" descr="D:\Data_1\Детска градина\анимирани картинки\морски обитатели\0_a9190_b88ae8c1_ori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76858"/>
            <a:ext cx="37147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679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C:\Users\User\Desktop\n976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74021"/>
            <a:ext cx="101917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C:\Users\User\Desktop\n337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589240"/>
            <a:ext cx="1924173" cy="89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Data_1\Детска градина\анимирани картинки\морски обитатели\04octopu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3680"/>
            <a:ext cx="1689961" cy="168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E:\My Documents\Анимирани картинки за презентации\животни\dolphin552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72" y="2417115"/>
            <a:ext cx="2593402" cy="132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сафрид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30" y="3832859"/>
            <a:ext cx="2549498" cy="10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E:\My Documents\kashalo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947" y="841494"/>
            <a:ext cx="1761968" cy="109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803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Data_1\Детска градина\анимирани картинки\морски обитатели\0_a918e_7d3c0f44_ori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17032"/>
            <a:ext cx="34671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460432" y="1196752"/>
            <a:ext cx="2869227" cy="298833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/>
              <a:t>Кой морски обитател </a:t>
            </a:r>
            <a:r>
              <a:rPr lang="ru-RU" dirty="0" err="1"/>
              <a:t>пълзи</a:t>
            </a:r>
            <a:r>
              <a:rPr lang="ru-RU" dirty="0"/>
              <a:t> по </a:t>
            </a:r>
            <a:r>
              <a:rPr lang="ru-RU" dirty="0" err="1"/>
              <a:t>дъното</a:t>
            </a:r>
            <a:r>
              <a:rPr lang="ru-RU" dirty="0"/>
              <a:t> или </a:t>
            </a:r>
            <a:r>
              <a:rPr lang="ru-RU" dirty="0" err="1"/>
              <a:t>плават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изхвърлят</a:t>
            </a:r>
            <a:r>
              <a:rPr lang="ru-RU" dirty="0"/>
              <a:t> </a:t>
            </a:r>
            <a:r>
              <a:rPr lang="ru-RU" dirty="0" err="1"/>
              <a:t>мастилена</a:t>
            </a:r>
            <a:r>
              <a:rPr lang="ru-RU" dirty="0"/>
              <a:t> </a:t>
            </a:r>
            <a:r>
              <a:rPr lang="ru-RU" dirty="0" err="1"/>
              <a:t>течност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защитна</a:t>
            </a:r>
            <a:r>
              <a:rPr lang="ru-RU" dirty="0"/>
              <a:t> </a:t>
            </a:r>
            <a:r>
              <a:rPr lang="ru-RU" dirty="0" smtClean="0"/>
              <a:t>цел?</a:t>
            </a:r>
            <a:endParaRPr lang="bg-BG" dirty="0"/>
          </a:p>
        </p:txBody>
      </p:sp>
      <p:sp>
        <p:nvSpPr>
          <p:cNvPr id="8" name="Oval Callout 7"/>
          <p:cNvSpPr/>
          <p:nvPr/>
        </p:nvSpPr>
        <p:spPr>
          <a:xfrm>
            <a:off x="1979712" y="1921737"/>
            <a:ext cx="2252154" cy="179529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 smtClean="0"/>
              <a:t>Оградете </a:t>
            </a:r>
            <a:r>
              <a:rPr lang="bg-BG" dirty="0"/>
              <a:t>го.</a:t>
            </a:r>
          </a:p>
        </p:txBody>
      </p:sp>
    </p:spTree>
    <p:extLst>
      <p:ext uri="{BB962C8B-B14F-4D97-AF65-F5344CB8AC3E}">
        <p14:creationId xmlns:p14="http://schemas.microsoft.com/office/powerpoint/2010/main" val="836549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C:\Users\User\Desktop\n976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74021"/>
            <a:ext cx="101917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C:\Users\User\Desktop\n337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589240"/>
            <a:ext cx="1924173" cy="89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Data_1\Детска градина\анимирани картинки\морски обитатели\04octopu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92696"/>
            <a:ext cx="1689961" cy="168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User\Pictures\Microsoft Clip Organizer\j0412548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947" y="4918661"/>
            <a:ext cx="1876037" cy="143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User\Desktop\seahorse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83068"/>
            <a:ext cx="1236755" cy="164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20080415134135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81" y="4231738"/>
            <a:ext cx="1645027" cy="120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52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3470161" y="116632"/>
            <a:ext cx="2864426" cy="23042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/>
              <a:t>Оградете морския обитател който се закрепва с опашката си за водораслите?</a:t>
            </a:r>
          </a:p>
        </p:txBody>
      </p:sp>
      <p:pic>
        <p:nvPicPr>
          <p:cNvPr id="3074" name="Picture 2" descr="D:\Data_1\Детска градина\анимирани картинки\морски обитатели\0_a9190_b88ae8c1_ori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76858"/>
            <a:ext cx="37147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291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C:\Users\User\Desktop\n976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74021"/>
            <a:ext cx="101917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C:\Users\User\Desktop\n337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589240"/>
            <a:ext cx="1924173" cy="89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Data_1\Детска градина\анимирани картинки\морски обитатели\04octopu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92696"/>
            <a:ext cx="1689961" cy="168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seahors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83068"/>
            <a:ext cx="1236755" cy="164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20080415134135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81" y="4231738"/>
            <a:ext cx="1645027" cy="120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сафрид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03923"/>
            <a:ext cx="2549498" cy="10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387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74" y="0"/>
            <a:ext cx="9156474" cy="6858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Диляна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Тончева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 Тодорова</a:t>
            </a: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C:\Users\User\Desktop\0_a9190_b88ae8c1_ori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2204864"/>
            <a:ext cx="37147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hytoplankton_s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32040" y="365519"/>
            <a:ext cx="3357586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Zooplankton_s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50118" y="3212976"/>
            <a:ext cx="3446401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Callout 8"/>
          <p:cNvSpPr/>
          <p:nvPr/>
        </p:nvSpPr>
        <p:spPr>
          <a:xfrm>
            <a:off x="1273755" y="0"/>
            <a:ext cx="3650079" cy="249599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g-BG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Във водата плават много дребни растения и животни, наречени </a:t>
            </a:r>
            <a:r>
              <a:rPr lang="bg-BG" sz="2400" dirty="0" err="1" smtClean="0">
                <a:solidFill>
                  <a:schemeClr val="bg1"/>
                </a:solidFill>
                <a:latin typeface="Comic Sans MS" pitchFamily="66" charset="0"/>
              </a:rPr>
              <a:t>планктон</a:t>
            </a:r>
            <a:r>
              <a:rPr lang="bg-B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, </a:t>
            </a:r>
            <a:r>
              <a:rPr lang="bg-BG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различим само със силна лупа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1619671" y="365519"/>
            <a:ext cx="2808313" cy="215560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g-BG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 </a:t>
            </a:r>
            <a:r>
              <a:rPr lang="bg-BG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планктон</a:t>
            </a:r>
            <a:r>
              <a:rPr lang="bg-BG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се хранят много морски животни – цаца, </a:t>
            </a:r>
            <a:r>
              <a:rPr lang="bg-B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медуза,морско конче </a:t>
            </a:r>
            <a:r>
              <a:rPr lang="bg-BG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и други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1587338" y="368076"/>
            <a:ext cx="2808313" cy="215560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g-B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Морските кончета освен със </a:t>
            </a:r>
            <a:r>
              <a:rPr lang="bg-BG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планктон</a:t>
            </a:r>
            <a:r>
              <a:rPr lang="bg-B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 се хранят и с водорасли</a:t>
            </a:r>
            <a:endParaRPr lang="bg-BG" dirty="0">
              <a:solidFill>
                <a:schemeClr val="accent6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729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0" grpId="0" animBg="1"/>
      <p:bldP spid="10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2221285" y="1319777"/>
            <a:ext cx="2880319" cy="208823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/>
              <a:t>Оградете този морски обитател които има остро зрение и много добър слух?</a:t>
            </a:r>
          </a:p>
        </p:txBody>
      </p:sp>
      <p:pic>
        <p:nvPicPr>
          <p:cNvPr id="2050" name="Picture 2" descr="D:\Data_1\Детска градина\анимирани картинки\морски обитатели\fisherman_catch_mermai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13867"/>
            <a:ext cx="32194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959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ata_1\Детска градина\анимирани картинки\n814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004" y="3356992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E:\My Documents\Анимирани картинки за презентации\животни\dolphin552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99240"/>
            <a:ext cx="2593402" cy="132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Users\User\Desktop\366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579" y="4972000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E:\My Documents\whal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44" y="691010"/>
            <a:ext cx="1597956" cy="131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E:\My Documents\diving blue whal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6" y="4509120"/>
            <a:ext cx="169942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E:\My Documents\kashalo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004" y="756100"/>
            <a:ext cx="1761968" cy="109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31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489"/>
            <a:ext cx="9144000" cy="688248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Диляна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Тончева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 Тодорова</a:t>
            </a: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3275856" y="1362066"/>
            <a:ext cx="2402524" cy="12800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/>
              <a:t>Браво на </a:t>
            </a:r>
            <a:r>
              <a:rPr lang="bg-BG" dirty="0" smtClean="0"/>
              <a:t>вас</a:t>
            </a:r>
            <a:endParaRPr lang="bg-BG" dirty="0">
              <a:solidFill>
                <a:prstClr val="white"/>
              </a:solidFill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2418631" y="1052736"/>
            <a:ext cx="2232248" cy="11682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 smtClean="0"/>
              <a:t> </a:t>
            </a:r>
            <a:r>
              <a:rPr lang="bg-BG" dirty="0"/>
              <a:t>Справихте се чудесно</a:t>
            </a:r>
            <a:endParaRPr lang="bg-BG" dirty="0">
              <a:solidFill>
                <a:prstClr val="white"/>
              </a:solidFill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1043608" y="1277469"/>
            <a:ext cx="2232248" cy="19281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/>
              <a:t>Довиждане от нас и до нови срещи.</a:t>
            </a:r>
          </a:p>
        </p:txBody>
      </p:sp>
      <p:pic>
        <p:nvPicPr>
          <p:cNvPr id="19" name="Picture 2" descr="D:\Data_1\Детска градина\анимирани картинки\морски обитатели\rusalki_pluvan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02098"/>
            <a:ext cx="37147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264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489"/>
            <a:ext cx="9144000" cy="688248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Диляна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Тончева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 Тодорова</a:t>
            </a: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D:\Data_1\Детска градина\анимирани картинки\морски обитатели\0_a918e_7d3c0f44_ori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1008"/>
            <a:ext cx="34671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n340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96952"/>
            <a:ext cx="23812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E:\My Documents\Анимирани картинки за презентации\животни\dolphin552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48680"/>
            <a:ext cx="2593402" cy="132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930927" y="742078"/>
            <a:ext cx="2232248" cy="272753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g-BG" altLang="bg-BG" sz="1600" b="1" dirty="0" smtClean="0">
                <a:latin typeface="Constantia" pitchFamily="18" charset="0"/>
              </a:rPr>
              <a:t>Делфинът е морски бозайник.</a:t>
            </a:r>
          </a:p>
          <a:p>
            <a:pPr algn="ctr">
              <a:defRPr/>
            </a:pPr>
            <a:r>
              <a:rPr lang="bg-BG" altLang="bg-BG" sz="1600" b="1" dirty="0">
                <a:latin typeface="Constantia" pitchFamily="18" charset="0"/>
              </a:rPr>
              <a:t>Той е един от най-умните морски обитатели.</a:t>
            </a:r>
          </a:p>
          <a:p>
            <a:pPr algn="ctr">
              <a:defRPr/>
            </a:pPr>
            <a:endParaRPr lang="bg-BG" dirty="0">
              <a:solidFill>
                <a:schemeClr val="accent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810219" y="583627"/>
            <a:ext cx="2520280" cy="283717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err="1"/>
              <a:t>Делфините</a:t>
            </a:r>
            <a:r>
              <a:rPr lang="ru-RU" dirty="0"/>
              <a:t> </a:t>
            </a:r>
            <a:r>
              <a:rPr lang="ru-RU" dirty="0" err="1"/>
              <a:t>имат</a:t>
            </a:r>
            <a:r>
              <a:rPr lang="ru-RU" dirty="0"/>
              <a:t> остро зрение </a:t>
            </a:r>
            <a:r>
              <a:rPr lang="ru-RU" dirty="0" err="1"/>
              <a:t>както</a:t>
            </a:r>
            <a:r>
              <a:rPr lang="ru-RU" dirty="0"/>
              <a:t> под вода, </a:t>
            </a:r>
            <a:r>
              <a:rPr lang="ru-RU" dirty="0" err="1"/>
              <a:t>така</a:t>
            </a:r>
            <a:r>
              <a:rPr lang="ru-RU" dirty="0"/>
              <a:t> и над </a:t>
            </a:r>
            <a:r>
              <a:rPr lang="ru-RU" dirty="0" err="1"/>
              <a:t>повърхността</a:t>
            </a:r>
            <a:r>
              <a:rPr lang="ru-RU" dirty="0"/>
              <a:t>, а </a:t>
            </a:r>
            <a:r>
              <a:rPr lang="ru-RU" dirty="0" err="1"/>
              <a:t>техният</a:t>
            </a:r>
            <a:r>
              <a:rPr lang="ru-RU" dirty="0"/>
              <a:t> слух </a:t>
            </a:r>
            <a:r>
              <a:rPr lang="ru-RU" dirty="0" err="1"/>
              <a:t>превъзхожда</a:t>
            </a:r>
            <a:r>
              <a:rPr lang="ru-RU" dirty="0"/>
              <a:t> </a:t>
            </a:r>
            <a:r>
              <a:rPr lang="ru-RU" dirty="0" err="1"/>
              <a:t>човешкия</a:t>
            </a:r>
            <a:r>
              <a:rPr lang="ru-RU" dirty="0"/>
              <a:t>.</a:t>
            </a:r>
            <a:endParaRPr lang="bg-BG" dirty="0">
              <a:solidFill>
                <a:schemeClr val="accent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2843808" y="1917026"/>
            <a:ext cx="2232248" cy="21598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altLang="bg-BG" sz="1600" dirty="0">
                <a:latin typeface="Constantia" pitchFamily="18" charset="0"/>
              </a:rPr>
              <a:t>Хранят се предимно с риба понякога се хранят с мекотели и ракообразни.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2699792" y="954363"/>
            <a:ext cx="2520280" cy="305319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/>
              <a:t>Те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/>
              <a:t>известни</a:t>
            </a:r>
            <a:r>
              <a:rPr lang="ru-RU" dirty="0"/>
              <a:t> с </a:t>
            </a:r>
            <a:r>
              <a:rPr lang="ru-RU" dirty="0" err="1"/>
              <a:t>това</a:t>
            </a:r>
            <a:r>
              <a:rPr lang="ru-RU" dirty="0"/>
              <a:t>, че </a:t>
            </a:r>
            <a:r>
              <a:rPr lang="ru-RU" dirty="0" err="1"/>
              <a:t>са</a:t>
            </a:r>
            <a:r>
              <a:rPr lang="ru-RU" dirty="0"/>
              <a:t> дружелюбно </a:t>
            </a:r>
            <a:r>
              <a:rPr lang="ru-RU" dirty="0" err="1"/>
              <a:t>настроени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човека</a:t>
            </a:r>
            <a:r>
              <a:rPr lang="ru-RU" dirty="0"/>
              <a:t> и </a:t>
            </a:r>
            <a:r>
              <a:rPr lang="ru-RU" dirty="0" err="1"/>
              <a:t>някои</a:t>
            </a:r>
            <a:r>
              <a:rPr lang="ru-RU" dirty="0"/>
              <a:t> от </a:t>
            </a:r>
            <a:r>
              <a:rPr lang="ru-RU" dirty="0" err="1"/>
              <a:t>тях</a:t>
            </a:r>
            <a:r>
              <a:rPr lang="ru-RU" dirty="0"/>
              <a:t> </a:t>
            </a:r>
            <a:r>
              <a:rPr lang="ru-RU" dirty="0" err="1"/>
              <a:t>съзнателно</a:t>
            </a:r>
            <a:r>
              <a:rPr lang="ru-RU" dirty="0"/>
              <a:t> </a:t>
            </a:r>
            <a:r>
              <a:rPr lang="ru-RU" dirty="0" err="1"/>
              <a:t>търсят</a:t>
            </a:r>
            <a:r>
              <a:rPr lang="ru-RU" dirty="0"/>
              <a:t> контакт с </a:t>
            </a:r>
            <a:r>
              <a:rPr lang="ru-RU" dirty="0" err="1"/>
              <a:t>хората</a:t>
            </a:r>
            <a:r>
              <a:rPr lang="ru-RU" dirty="0"/>
              <a:t>.</a:t>
            </a:r>
            <a:endParaRPr lang="bg-BG" dirty="0">
              <a:solidFill>
                <a:schemeClr val="accent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786911" y="1007223"/>
            <a:ext cx="2520280" cy="24374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err="1"/>
              <a:t>Делфините</a:t>
            </a:r>
            <a:r>
              <a:rPr lang="ru-RU" dirty="0"/>
              <a:t> </a:t>
            </a:r>
            <a:r>
              <a:rPr lang="ru-RU" dirty="0" err="1"/>
              <a:t>комуникират</a:t>
            </a:r>
            <a:r>
              <a:rPr lang="ru-RU" dirty="0"/>
              <a:t> </a:t>
            </a:r>
            <a:r>
              <a:rPr lang="ru-RU" dirty="0" err="1"/>
              <a:t>помежду</a:t>
            </a:r>
            <a:r>
              <a:rPr lang="ru-RU" dirty="0"/>
              <a:t> си </a:t>
            </a:r>
            <a:r>
              <a:rPr lang="ru-RU" dirty="0" err="1"/>
              <a:t>издавайки</a:t>
            </a:r>
            <a:r>
              <a:rPr lang="ru-RU" dirty="0"/>
              <a:t> </a:t>
            </a:r>
            <a:r>
              <a:rPr lang="ru-RU" dirty="0" err="1"/>
              <a:t>голямо</a:t>
            </a:r>
            <a:r>
              <a:rPr lang="ru-RU" dirty="0"/>
              <a:t> разнообразие от </a:t>
            </a:r>
            <a:r>
              <a:rPr lang="ru-RU" dirty="0" err="1"/>
              <a:t>звуци</a:t>
            </a:r>
            <a:r>
              <a:rPr lang="ru-RU" dirty="0"/>
              <a:t> </a:t>
            </a:r>
            <a:endParaRPr lang="bg-BG" dirty="0">
              <a:solidFill>
                <a:schemeClr val="accent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2709842" y="2692228"/>
            <a:ext cx="2520280" cy="13846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/>
              <a:t>А </a:t>
            </a:r>
            <a:r>
              <a:rPr lang="ru-RU" dirty="0" err="1" smtClean="0"/>
              <a:t>ето</a:t>
            </a:r>
            <a:r>
              <a:rPr lang="ru-RU" dirty="0" smtClean="0"/>
              <a:t> </a:t>
            </a:r>
            <a:r>
              <a:rPr lang="ru-RU" dirty="0" err="1" smtClean="0"/>
              <a:t>какви</a:t>
            </a:r>
            <a:r>
              <a:rPr lang="ru-RU" dirty="0" smtClean="0"/>
              <a:t> </a:t>
            </a:r>
            <a:r>
              <a:rPr lang="ru-RU" dirty="0" err="1" smtClean="0"/>
              <a:t>звуци</a:t>
            </a:r>
            <a:r>
              <a:rPr lang="ru-RU" dirty="0" smtClean="0"/>
              <a:t> </a:t>
            </a:r>
            <a:r>
              <a:rPr lang="ru-RU" dirty="0" err="1" smtClean="0"/>
              <a:t>издават</a:t>
            </a:r>
            <a:r>
              <a:rPr lang="ru-RU" dirty="0" smtClean="0"/>
              <a:t> те</a:t>
            </a:r>
            <a:endParaRPr lang="bg-BG" dirty="0">
              <a:solidFill>
                <a:schemeClr val="accent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683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1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4" name="pilo172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pilot2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832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23" fill="hold"/>
                                        <p:tgtEl>
                                          <p:spTgt spid="583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37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8" y="0"/>
            <a:ext cx="9183357" cy="6858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Диляна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Тончева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 Тодорова</a:t>
            </a:r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D:\Data_1\Детска градина\анимирани картинки\морски обитатели\0_a918e_7d3c0f44_ori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34671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Data_1\Детска градина\анимирани картинки\n814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7" y="-353098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758757" y="1988840"/>
            <a:ext cx="2088232" cy="21962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altLang="bg-BG" b="1" dirty="0" err="1">
                <a:latin typeface="Constantia" pitchFamily="18" charset="0"/>
              </a:rPr>
              <a:t>Косатката</a:t>
            </a:r>
            <a:r>
              <a:rPr lang="bg-BG" altLang="bg-BG" b="1" dirty="0">
                <a:latin typeface="Constantia" pitchFamily="18" charset="0"/>
              </a:rPr>
              <a:t> се среща във всички океани . </a:t>
            </a:r>
            <a:endParaRPr lang="bg-BG" dirty="0"/>
          </a:p>
        </p:txBody>
      </p:sp>
      <p:sp>
        <p:nvSpPr>
          <p:cNvPr id="9" name="Oval Callout 8"/>
          <p:cNvSpPr/>
          <p:nvPr/>
        </p:nvSpPr>
        <p:spPr>
          <a:xfrm>
            <a:off x="2781408" y="2388866"/>
            <a:ext cx="2088232" cy="21962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altLang="bg-BG" b="1" dirty="0">
                <a:latin typeface="Constantia" pitchFamily="18" charset="0"/>
              </a:rPr>
              <a:t>Тя е хищник храни се с </a:t>
            </a:r>
            <a:r>
              <a:rPr lang="bg-BG" altLang="bg-BG" b="1" dirty="0" smtClean="0">
                <a:latin typeface="Constantia" pitchFamily="18" charset="0"/>
              </a:rPr>
              <a:t>риба</a:t>
            </a:r>
            <a:endParaRPr lang="bg-BG" dirty="0"/>
          </a:p>
        </p:txBody>
      </p:sp>
      <p:pic>
        <p:nvPicPr>
          <p:cNvPr id="4099" name="Picture 3" descr="C:\Users\User\Desktop\369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26" y="484544"/>
            <a:ext cx="11144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Data_1\Детска градина\анимирани картинки\riba_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89" y="993896"/>
            <a:ext cx="9144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Callout 11"/>
          <p:cNvSpPr/>
          <p:nvPr/>
        </p:nvSpPr>
        <p:spPr>
          <a:xfrm>
            <a:off x="735984" y="3086962"/>
            <a:ext cx="2246239" cy="108043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altLang="bg-BG" b="1" dirty="0">
                <a:latin typeface="Constantia" pitchFamily="18" charset="0"/>
              </a:rPr>
              <a:t>костенурки</a:t>
            </a:r>
            <a:endParaRPr lang="bg-BG" dirty="0"/>
          </a:p>
        </p:txBody>
      </p:sp>
      <p:pic>
        <p:nvPicPr>
          <p:cNvPr id="4101" name="Picture 5" descr="C:\Users\User\Desktop\s_kostenurka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391" y="993896"/>
            <a:ext cx="16668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Callout 13"/>
          <p:cNvSpPr/>
          <p:nvPr/>
        </p:nvSpPr>
        <p:spPr>
          <a:xfrm>
            <a:off x="2781408" y="3364565"/>
            <a:ext cx="2246239" cy="108043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latin typeface="Constantia" pitchFamily="18" charset="0"/>
              </a:rPr>
              <a:t>акули</a:t>
            </a:r>
            <a:endParaRPr lang="bg-BG" dirty="0"/>
          </a:p>
        </p:txBody>
      </p:sp>
      <p:pic>
        <p:nvPicPr>
          <p:cNvPr id="4102" name="Picture 6" descr="D:\Data_1\Детска градина\анимирани картинки\58r1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385" y="2079006"/>
            <a:ext cx="2720627" cy="153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Callout 15"/>
          <p:cNvSpPr/>
          <p:nvPr/>
        </p:nvSpPr>
        <p:spPr>
          <a:xfrm>
            <a:off x="758757" y="3070402"/>
            <a:ext cx="2246239" cy="108043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altLang="bg-BG" b="1" dirty="0">
                <a:latin typeface="Constantia" pitchFamily="18" charset="0"/>
              </a:rPr>
              <a:t>тюлени</a:t>
            </a:r>
            <a:endParaRPr lang="bg-BG" dirty="0"/>
          </a:p>
        </p:txBody>
      </p:sp>
      <p:pic>
        <p:nvPicPr>
          <p:cNvPr id="4103" name="Picture 7" descr="D:\Data_1\Детска градина\анимирани картинки\морски обитатели\n8349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239" y="5085184"/>
            <a:ext cx="1943585" cy="159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Callout 17"/>
          <p:cNvSpPr/>
          <p:nvPr/>
        </p:nvSpPr>
        <p:spPr>
          <a:xfrm>
            <a:off x="2600272" y="2948393"/>
            <a:ext cx="2246239" cy="160408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altLang="bg-BG" b="1" dirty="0" smtClean="0">
                <a:latin typeface="Constantia" pitchFamily="18" charset="0"/>
              </a:rPr>
              <a:t>И </a:t>
            </a:r>
            <a:r>
              <a:rPr lang="bg-BG" altLang="bg-BG" b="1" dirty="0">
                <a:latin typeface="Constantia" pitchFamily="18" charset="0"/>
              </a:rPr>
              <a:t>дори с други дребни или млади китове</a:t>
            </a:r>
            <a:endParaRPr lang="bg-BG" dirty="0"/>
          </a:p>
        </p:txBody>
      </p:sp>
      <p:pic>
        <p:nvPicPr>
          <p:cNvPr id="4104" name="Picture 8" descr="D:\Data_1\Детска градина\анимирани картинки\2418n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202" y="3904781"/>
            <a:ext cx="17240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Callout 20"/>
          <p:cNvSpPr/>
          <p:nvPr/>
        </p:nvSpPr>
        <p:spPr>
          <a:xfrm>
            <a:off x="758757" y="2503093"/>
            <a:ext cx="2246239" cy="160408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latin typeface="Constantia" pitchFamily="18" charset="0"/>
              </a:rPr>
              <a:t>А ето и какви звуци издават </a:t>
            </a:r>
            <a:r>
              <a:rPr lang="bg-BG" b="1" dirty="0" err="1" smtClean="0">
                <a:latin typeface="Constantia" pitchFamily="18" charset="0"/>
              </a:rPr>
              <a:t>косатките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46159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sz="60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Косатка</a:t>
            </a:r>
            <a:endParaRPr lang="bg-BG" altLang="bg-BG" sz="6000" b="1" dirty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26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127" name="orca171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orca1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611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3" fill="hold"/>
                                        <p:tgtEl>
                                          <p:spTgt spid="5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7"/>
                </p:tgtEl>
              </p:cMediaNode>
            </p:audio>
          </p:childTnLst>
        </p:cTn>
      </p:par>
    </p:tn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Проект по подразбиране">
  <a:themeElements>
    <a:clrScheme name="Проект по подразбиран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оект по подразбиран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ект по подразбиран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Проект по подразбиране">
  <a:themeElements>
    <a:clrScheme name="Проект по подразбиран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оект по подразбиран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ект по подразбиран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Проект по подразбиране">
  <a:themeElements>
    <a:clrScheme name="Проект по подразбиран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оект по подразбиран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ект по подразбиран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Проект по подразбиране">
  <a:themeElements>
    <a:clrScheme name="Проект по подразбиран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оект по подразбиран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ект по подразбиран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Проект по подразбиране">
  <a:themeElements>
    <a:clrScheme name="Проект по подразбиран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оект по подразбиран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ект по подразбиран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Проект по подразбиране">
  <a:themeElements>
    <a:clrScheme name="Проект по подразбиран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оект по подразбиран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ект по подразбиран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по подразбиран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по подразбиран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996</Words>
  <Application>Microsoft Office PowerPoint</Application>
  <PresentationFormat>On-screen Show (4:3)</PresentationFormat>
  <Paragraphs>127</Paragraphs>
  <Slides>52</Slides>
  <Notes>8</Notes>
  <HiddenSlides>0</HiddenSlides>
  <MMClips>6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Office Theme</vt:lpstr>
      <vt:lpstr>Поток</vt:lpstr>
      <vt:lpstr>2_Office Theme</vt:lpstr>
      <vt:lpstr>3_Office Theme</vt:lpstr>
      <vt:lpstr>Проект по подразбиране</vt:lpstr>
      <vt:lpstr>1_Проект по подразбиране</vt:lpstr>
      <vt:lpstr>2_Проект по подразбиране</vt:lpstr>
      <vt:lpstr>3_Проект по подразбиране</vt:lpstr>
      <vt:lpstr>4_Проект по подразбиране</vt:lpstr>
      <vt:lpstr>5_Проект по подразбиране</vt:lpstr>
      <vt:lpstr>1_Поток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Косатка</vt:lpstr>
      <vt:lpstr>PowerPoint Presentation</vt:lpstr>
      <vt:lpstr>Морски лъв</vt:lpstr>
      <vt:lpstr>PowerPoint Presentation</vt:lpstr>
      <vt:lpstr>PowerPoint Presentation</vt:lpstr>
      <vt:lpstr>PowerPoint Presentation</vt:lpstr>
      <vt:lpstr>Гърбат кит</vt:lpstr>
      <vt:lpstr>PowerPoint Presentation</vt:lpstr>
      <vt:lpstr>Кашалот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82</cp:revision>
  <dcterms:created xsi:type="dcterms:W3CDTF">2014-04-11T13:02:06Z</dcterms:created>
  <dcterms:modified xsi:type="dcterms:W3CDTF">2014-04-21T07:03:28Z</dcterms:modified>
</cp:coreProperties>
</file>