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173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072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42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245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979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21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4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22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13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04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48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11F1-1FA3-4B80-A8F1-5074F738974A}" type="datetimeFigureOut">
              <a:rPr lang="bg-BG" smtClean="0"/>
              <a:t>9.4.2014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006B-513F-49A1-B538-4BCCCEC049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63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88"/>
            <a:ext cx="9144000" cy="6858000"/>
          </a:xfrm>
        </p:spPr>
      </p:pic>
      <p:pic>
        <p:nvPicPr>
          <p:cNvPr id="1026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763688" y="764704"/>
            <a:ext cx="3528392" cy="273630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Добре дошли  в необятния свят на космоса. Предлагам ви едно вълнуващо пътуване в слънчевата система.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824" y="3645024"/>
            <a:ext cx="2832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КОСМОС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7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но изнесено означение 6"/>
          <p:cNvSpPr/>
          <p:nvPr/>
        </p:nvSpPr>
        <p:spPr>
          <a:xfrm>
            <a:off x="107504" y="332656"/>
            <a:ext cx="2412268" cy="396044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Ние живеем на планетата Земя. Тя е единствената известна ни планета, на която има живот. Земята е трета по отдалеченост от Слънцето. </a:t>
            </a:r>
          </a:p>
        </p:txBody>
      </p:sp>
      <p:pic>
        <p:nvPicPr>
          <p:cNvPr id="1026" name="Picture 2" descr="C:\Users\User\Desktop\Zemqta-Siq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но изнесено означение 6"/>
          <p:cNvSpPr/>
          <p:nvPr/>
        </p:nvSpPr>
        <p:spPr>
          <a:xfrm>
            <a:off x="259904" y="485056"/>
            <a:ext cx="2412268" cy="396044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Нейната </a:t>
            </a:r>
            <a:r>
              <a:rPr lang="bg-BG" u="sng" dirty="0" smtClean="0"/>
              <a:t>атмосфера</a:t>
            </a:r>
            <a:r>
              <a:rPr lang="en-US" dirty="0"/>
              <a:t> </a:t>
            </a:r>
            <a:r>
              <a:rPr lang="bg-BG" dirty="0" smtClean="0"/>
              <a:t>е </a:t>
            </a:r>
            <a:r>
              <a:rPr lang="bg-BG" dirty="0"/>
              <a:t>съставена от много и различни </a:t>
            </a:r>
            <a:r>
              <a:rPr lang="bg-BG" u="sng" dirty="0"/>
              <a:t>газове</a:t>
            </a:r>
            <a:r>
              <a:rPr lang="bg-BG" dirty="0"/>
              <a:t>, като основните са азот и кислород. Тази атмосфера ни дава въздух да дишаме. </a:t>
            </a:r>
          </a:p>
        </p:txBody>
      </p:sp>
      <p:sp>
        <p:nvSpPr>
          <p:cNvPr id="10" name="Овално изнесено означение 6"/>
          <p:cNvSpPr/>
          <p:nvPr/>
        </p:nvSpPr>
        <p:spPr>
          <a:xfrm>
            <a:off x="517632" y="767530"/>
            <a:ext cx="1896812" cy="3395491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Атмосферата, това е всички </a:t>
            </a:r>
            <a:r>
              <a:rPr lang="bg-BG" dirty="0"/>
              <a:t>газове, които заобикалят дадена звезда </a:t>
            </a:r>
            <a:r>
              <a:rPr lang="bg-BG" dirty="0" smtClean="0"/>
              <a:t>или планета.</a:t>
            </a:r>
            <a:endParaRPr lang="bg-BG" dirty="0"/>
          </a:p>
        </p:txBody>
      </p:sp>
      <p:sp>
        <p:nvSpPr>
          <p:cNvPr id="3" name="Left Arrow 2"/>
          <p:cNvSpPr/>
          <p:nvPr/>
        </p:nvSpPr>
        <p:spPr>
          <a:xfrm>
            <a:off x="5940152" y="2924944"/>
            <a:ext cx="12961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Овално изнесено означение 6"/>
          <p:cNvSpPr/>
          <p:nvPr/>
        </p:nvSpPr>
        <p:spPr>
          <a:xfrm>
            <a:off x="373506" y="861298"/>
            <a:ext cx="2097042" cy="333469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Земята обикаля около Слънцето, като прави една пълна обиколка за една година (365 1/4 дни). </a:t>
            </a:r>
          </a:p>
        </p:txBody>
      </p:sp>
      <p:pic>
        <p:nvPicPr>
          <p:cNvPr id="13" name="Picture 2" descr="C:\Users\User\Desktop\n847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942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3" grpId="0" animBg="1"/>
      <p:bldP spid="3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97639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6"/>
          <p:cNvSpPr/>
          <p:nvPr/>
        </p:nvSpPr>
        <p:spPr>
          <a:xfrm>
            <a:off x="6300192" y="332656"/>
            <a:ext cx="2592288" cy="396044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Това е планетата Марс където дори и в най-топлите дни е много студено. </a:t>
            </a:r>
          </a:p>
          <a:p>
            <a:pPr algn="ctr"/>
            <a:r>
              <a:rPr lang="bg-BG" dirty="0"/>
              <a:t>На Марс са кацали </a:t>
            </a:r>
            <a:r>
              <a:rPr lang="bg-BG" u="sng" dirty="0"/>
              <a:t>космически </a:t>
            </a:r>
            <a:r>
              <a:rPr lang="bg-BG" u="sng" dirty="0" smtClean="0"/>
              <a:t>сонди</a:t>
            </a:r>
            <a:r>
              <a:rPr lang="bg-BG" dirty="0"/>
              <a:t>.</a:t>
            </a:r>
          </a:p>
        </p:txBody>
      </p:sp>
      <p:pic>
        <p:nvPicPr>
          <p:cNvPr id="2050" name="Picture 2" descr="C:\Users\User\Desktop\31305_8247_1314456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но изнесено означение 10"/>
          <p:cNvSpPr/>
          <p:nvPr/>
        </p:nvSpPr>
        <p:spPr>
          <a:xfrm>
            <a:off x="107504" y="332656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Космическата сонда е безпилотен </a:t>
            </a:r>
            <a:r>
              <a:rPr lang="bg-BG" dirty="0"/>
              <a:t>апарат, който се изпраща в космоса с цел проучване.</a:t>
            </a:r>
          </a:p>
        </p:txBody>
      </p:sp>
      <p:pic>
        <p:nvPicPr>
          <p:cNvPr id="2051" name="Picture 3" descr="C:\Users\User\Desktop\Barringer Cr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45895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но изнесено означение 10"/>
          <p:cNvSpPr/>
          <p:nvPr/>
        </p:nvSpPr>
        <p:spPr>
          <a:xfrm>
            <a:off x="88186" y="764496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. По повърхността й има много </a:t>
            </a:r>
            <a:r>
              <a:rPr lang="bg-BG" u="sng" dirty="0"/>
              <a:t>кратери</a:t>
            </a:r>
            <a:r>
              <a:rPr lang="bg-BG" dirty="0"/>
              <a:t>, които са </a:t>
            </a:r>
            <a:r>
              <a:rPr lang="bg-BG" dirty="0" err="1"/>
              <a:t>вседствие</a:t>
            </a:r>
            <a:r>
              <a:rPr lang="bg-BG" dirty="0"/>
              <a:t> от удари на </a:t>
            </a:r>
            <a:r>
              <a:rPr lang="bg-BG" u="sng" dirty="0"/>
              <a:t>метеорити</a:t>
            </a:r>
            <a:r>
              <a:rPr lang="bg-BG" dirty="0"/>
              <a:t> и </a:t>
            </a:r>
            <a:r>
              <a:rPr lang="bg-BG" u="sng" dirty="0"/>
              <a:t>астероиди</a:t>
            </a:r>
            <a:r>
              <a:rPr lang="bg-BG" dirty="0"/>
              <a:t> с планетата. </a:t>
            </a:r>
          </a:p>
        </p:txBody>
      </p:sp>
      <p:pic>
        <p:nvPicPr>
          <p:cNvPr id="2052" name="Picture 4" descr="C:\Users\User\Desktop\изтеглен фай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2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47419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но изнесено означение 10"/>
          <p:cNvSpPr/>
          <p:nvPr/>
        </p:nvSpPr>
        <p:spPr>
          <a:xfrm>
            <a:off x="250245" y="764495"/>
            <a:ext cx="2376264" cy="3672407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На Марс се намират едни от най-високите </a:t>
            </a:r>
            <a:r>
              <a:rPr lang="bg-BG" u="sng" dirty="0"/>
              <a:t>вулкани</a:t>
            </a:r>
            <a:r>
              <a:rPr lang="bg-BG" dirty="0"/>
              <a:t> </a:t>
            </a:r>
            <a:r>
              <a:rPr lang="bg-BG" dirty="0" smtClean="0"/>
              <a:t> </a:t>
            </a:r>
            <a:r>
              <a:rPr lang="bg-BG" dirty="0"/>
              <a:t>в нашата слънчева система. Марс има две луни, които имат необичайна форма. </a:t>
            </a:r>
          </a:p>
        </p:txBody>
      </p:sp>
    </p:spTree>
    <p:extLst>
      <p:ext uri="{BB962C8B-B14F-4D97-AF65-F5344CB8AC3E}">
        <p14:creationId xmlns:p14="http://schemas.microsoft.com/office/powerpoint/2010/main" val="12558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10"/>
          <p:cNvSpPr/>
          <p:nvPr/>
        </p:nvSpPr>
        <p:spPr>
          <a:xfrm>
            <a:off x="97845" y="260648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Планетата Юпитер </a:t>
            </a:r>
            <a:r>
              <a:rPr lang="bg-BG" dirty="0"/>
              <a:t>е толкова голяма, че всички останали планети от слънчевата система биха могли да се съберат в нея.</a:t>
            </a:r>
          </a:p>
        </p:txBody>
      </p:sp>
      <p:sp>
        <p:nvSpPr>
          <p:cNvPr id="7" name="Овално изнесено означение 10"/>
          <p:cNvSpPr/>
          <p:nvPr/>
        </p:nvSpPr>
        <p:spPr>
          <a:xfrm>
            <a:off x="192331" y="293796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Около Юпитер </a:t>
            </a:r>
            <a:r>
              <a:rPr lang="bg-BG" dirty="0"/>
              <a:t>се наблюдава </a:t>
            </a:r>
            <a:r>
              <a:rPr lang="bg-BG" dirty="0" smtClean="0"/>
              <a:t>светлина </a:t>
            </a:r>
            <a:r>
              <a:rPr lang="bg-BG" dirty="0"/>
              <a:t>(светкавица) - това е пръстена около планетата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8" name="Down Arrow 7"/>
          <p:cNvSpPr/>
          <p:nvPr/>
        </p:nvSpPr>
        <p:spPr>
          <a:xfrm>
            <a:off x="7668344" y="413048"/>
            <a:ext cx="576064" cy="114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07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но изнесено означение 10"/>
          <p:cNvSpPr/>
          <p:nvPr/>
        </p:nvSpPr>
        <p:spPr>
          <a:xfrm>
            <a:off x="107505" y="116632"/>
            <a:ext cx="2592287" cy="417646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Планетата Сатурн е огромна планета.Когато </a:t>
            </a:r>
            <a:r>
              <a:rPr lang="bg-BG" dirty="0"/>
              <a:t>се наблюдава с </a:t>
            </a:r>
            <a:r>
              <a:rPr lang="bg-BG" u="sng" dirty="0"/>
              <a:t>телескоп</a:t>
            </a:r>
            <a:r>
              <a:rPr lang="bg-BG" dirty="0"/>
              <a:t>, Сатурн е една от най-красивите гледки в нощното небе. Прилича на голямо кълбо, обкръжено с пръстени.</a:t>
            </a:r>
          </a:p>
        </p:txBody>
      </p:sp>
      <p:pic>
        <p:nvPicPr>
          <p:cNvPr id="3076" name="Picture 4" descr="C:\Users\User\Desktop\c6rgt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8108"/>
            <a:ext cx="6667500" cy="48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но изнесено означение 10"/>
          <p:cNvSpPr/>
          <p:nvPr/>
        </p:nvSpPr>
        <p:spPr>
          <a:xfrm>
            <a:off x="313595" y="1667475"/>
            <a:ext cx="2180106" cy="256948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ТЕЛЕСКОП- това е 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уред</a:t>
            </a:r>
            <a:r>
              <a:rPr lang="bg-BG" dirty="0"/>
              <a:t>, който създава увеличен образ на отдалечени обекти</a:t>
            </a:r>
          </a:p>
        </p:txBody>
      </p:sp>
      <p:sp>
        <p:nvSpPr>
          <p:cNvPr id="12" name="Овално изнесено означение 10"/>
          <p:cNvSpPr/>
          <p:nvPr/>
        </p:nvSpPr>
        <p:spPr>
          <a:xfrm>
            <a:off x="107505" y="543056"/>
            <a:ext cx="2180106" cy="36939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Сатурн </a:t>
            </a:r>
            <a:r>
              <a:rPr lang="bg-BG" dirty="0"/>
              <a:t>е </a:t>
            </a:r>
            <a:r>
              <a:rPr lang="bg-BG" dirty="0" err="1"/>
              <a:t>заобиколена</a:t>
            </a:r>
            <a:r>
              <a:rPr lang="bg-BG" dirty="0"/>
              <a:t> от над 1000 пръстена, съставени от лед и прах. Някои от пръстените са много тънки, а някои - много дебели.</a:t>
            </a:r>
          </a:p>
        </p:txBody>
      </p:sp>
      <p:sp>
        <p:nvSpPr>
          <p:cNvPr id="8" name="Up Arrow 7"/>
          <p:cNvSpPr/>
          <p:nvPr/>
        </p:nvSpPr>
        <p:spPr>
          <a:xfrm>
            <a:off x="7452320" y="2564904"/>
            <a:ext cx="504056" cy="1224136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94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7" y="4794537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10"/>
          <p:cNvSpPr/>
          <p:nvPr/>
        </p:nvSpPr>
        <p:spPr>
          <a:xfrm>
            <a:off x="157842" y="764704"/>
            <a:ext cx="2541950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Планетата Уран </a:t>
            </a:r>
            <a:r>
              <a:rPr lang="bg-BG" dirty="0"/>
              <a:t>е </a:t>
            </a:r>
            <a:r>
              <a:rPr lang="bg-BG" dirty="0" smtClean="0"/>
              <a:t>малка </a:t>
            </a:r>
            <a:r>
              <a:rPr lang="bg-BG" dirty="0"/>
              <a:t>планета, съставена от газ, но все пак е толкова голяма, че в нея биха се събрали 4 планети с размера на планетата Земя. </a:t>
            </a:r>
          </a:p>
        </p:txBody>
      </p:sp>
      <p:sp>
        <p:nvSpPr>
          <p:cNvPr id="7" name="Овално изнесено означение 10"/>
          <p:cNvSpPr/>
          <p:nvPr/>
        </p:nvSpPr>
        <p:spPr>
          <a:xfrm>
            <a:off x="157842" y="1412776"/>
            <a:ext cx="2541950" cy="302433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Уран се върти много бързо и това предизвиква </a:t>
            </a:r>
            <a:r>
              <a:rPr lang="bg-BG" dirty="0" smtClean="0"/>
              <a:t>ветрове</a:t>
            </a:r>
            <a:r>
              <a:rPr lang="en-US" dirty="0" smtClean="0"/>
              <a:t>.</a:t>
            </a:r>
            <a:r>
              <a:rPr lang="bg-BG" dirty="0"/>
              <a:t> </a:t>
            </a:r>
            <a:r>
              <a:rPr lang="bg-BG" dirty="0" smtClean="0"/>
              <a:t>Температурата</a:t>
            </a:r>
            <a:r>
              <a:rPr lang="en-US" dirty="0" smtClean="0"/>
              <a:t> </a:t>
            </a:r>
            <a:r>
              <a:rPr lang="bg-BG" dirty="0" smtClean="0"/>
              <a:t>там </a:t>
            </a:r>
            <a:r>
              <a:rPr lang="bg-BG" dirty="0"/>
              <a:t>е </a:t>
            </a:r>
            <a:r>
              <a:rPr lang="bg-BG" dirty="0" smtClean="0"/>
              <a:t>много ниска.</a:t>
            </a:r>
            <a:endParaRPr lang="bg-BG" dirty="0"/>
          </a:p>
        </p:txBody>
      </p:sp>
      <p:sp>
        <p:nvSpPr>
          <p:cNvPr id="8" name="Овално изнесено означение 10"/>
          <p:cNvSpPr/>
          <p:nvPr/>
        </p:nvSpPr>
        <p:spPr>
          <a:xfrm>
            <a:off x="157842" y="2420887"/>
            <a:ext cx="2541950" cy="214034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Уран има 11 </a:t>
            </a:r>
            <a:r>
              <a:rPr lang="bg-BG" dirty="0" smtClean="0"/>
              <a:t>пръстена.Тя е близнак на планетата Нептун.</a:t>
            </a:r>
            <a:endParaRPr lang="bg-BG" dirty="0"/>
          </a:p>
        </p:txBody>
      </p:sp>
      <p:sp>
        <p:nvSpPr>
          <p:cNvPr id="3" name="Up Arrow 2"/>
          <p:cNvSpPr/>
          <p:nvPr/>
        </p:nvSpPr>
        <p:spPr>
          <a:xfrm>
            <a:off x="7596336" y="5229200"/>
            <a:ext cx="504056" cy="1152128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6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7" y="4794537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10"/>
          <p:cNvSpPr/>
          <p:nvPr/>
        </p:nvSpPr>
        <p:spPr>
          <a:xfrm>
            <a:off x="72068" y="2736216"/>
            <a:ext cx="2376264" cy="2049371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Това е планетата Нептун.Нептун </a:t>
            </a:r>
            <a:r>
              <a:rPr lang="bg-BG" dirty="0"/>
              <a:t>и Уран твърде много си приличат. </a:t>
            </a:r>
          </a:p>
        </p:txBody>
      </p:sp>
      <p:sp>
        <p:nvSpPr>
          <p:cNvPr id="7" name="Овално изнесено означение 10"/>
          <p:cNvSpPr/>
          <p:nvPr/>
        </p:nvSpPr>
        <p:spPr>
          <a:xfrm>
            <a:off x="125697" y="2736217"/>
            <a:ext cx="2376264" cy="212551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Нептун има два тънки и два дебели пръстена, които я заобикалят и осем луни. </a:t>
            </a:r>
          </a:p>
        </p:txBody>
      </p:sp>
      <p:sp>
        <p:nvSpPr>
          <p:cNvPr id="8" name="Left Arrow 7"/>
          <p:cNvSpPr/>
          <p:nvPr/>
        </p:nvSpPr>
        <p:spPr>
          <a:xfrm>
            <a:off x="7668344" y="2348880"/>
            <a:ext cx="1368152" cy="504056"/>
          </a:xfrm>
          <a:prstGeom prst="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Овално изнесено означение 10"/>
          <p:cNvSpPr/>
          <p:nvPr/>
        </p:nvSpPr>
        <p:spPr>
          <a:xfrm>
            <a:off x="0" y="584206"/>
            <a:ext cx="2376264" cy="4033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На Нептун е толкова студено, че човек би имал нужда от кожух, по-дебел от на полярна мечка, за да запази топлината си. </a:t>
            </a:r>
          </a:p>
        </p:txBody>
      </p:sp>
    </p:spTree>
    <p:extLst>
      <p:ext uri="{BB962C8B-B14F-4D97-AF65-F5344CB8AC3E}">
        <p14:creationId xmlns:p14="http://schemas.microsoft.com/office/powerpoint/2010/main" val="15616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10"/>
          <p:cNvSpPr/>
          <p:nvPr/>
        </p:nvSpPr>
        <p:spPr>
          <a:xfrm>
            <a:off x="6732240" y="188640"/>
            <a:ext cx="2411759" cy="41885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Плутон е най-отдалечената от Слънцето планета. </a:t>
            </a:r>
            <a:r>
              <a:rPr lang="bg-BG" dirty="0" smtClean="0"/>
              <a:t>Н</a:t>
            </a:r>
            <a:r>
              <a:rPr lang="bg-BG" dirty="0"/>
              <a:t>я</a:t>
            </a:r>
            <a:r>
              <a:rPr lang="bg-BG" dirty="0" smtClean="0"/>
              <a:t>кои </a:t>
            </a:r>
            <a:r>
              <a:rPr lang="bg-BG" dirty="0"/>
              <a:t>астрономи смятат, че всъщност Плутон не е планета, а е луна на Нептун</a:t>
            </a:r>
          </a:p>
        </p:txBody>
      </p:sp>
      <p:pic>
        <p:nvPicPr>
          <p:cNvPr id="1026" name="Picture 2" descr="C:\Users\User\Desktop\20060905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471805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но изнесено означение 10"/>
          <p:cNvSpPr/>
          <p:nvPr/>
        </p:nvSpPr>
        <p:spPr>
          <a:xfrm>
            <a:off x="6560817" y="1257253"/>
            <a:ext cx="2411759" cy="3252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АСТРОНОМ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Учен, който наблюдава и изучава планетите, звездите и галактиките. </a:t>
            </a:r>
          </a:p>
        </p:txBody>
      </p:sp>
    </p:spTree>
    <p:extLst>
      <p:ext uri="{BB962C8B-B14F-4D97-AF65-F5344CB8AC3E}">
        <p14:creationId xmlns:p14="http://schemas.microsoft.com/office/powerpoint/2010/main" val="26527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68"/>
            <a:ext cx="9144000" cy="6912768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2" y="4900152"/>
            <a:ext cx="2244362" cy="19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374034" y="548680"/>
            <a:ext cx="2543747" cy="4464496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Преди</a:t>
            </a:r>
            <a:r>
              <a:rPr lang="ru-RU" dirty="0"/>
              <a:t> много, много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хората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смятали</a:t>
            </a:r>
            <a:r>
              <a:rPr lang="ru-RU" dirty="0"/>
              <a:t> </a:t>
            </a:r>
            <a:r>
              <a:rPr lang="ru-RU" dirty="0" err="1"/>
              <a:t>Слънцето</a:t>
            </a:r>
            <a:r>
              <a:rPr lang="ru-RU" dirty="0"/>
              <a:t> за божество. И за да не им се </a:t>
            </a:r>
            <a:r>
              <a:rPr lang="ru-RU" dirty="0" err="1"/>
              <a:t>ядоса</a:t>
            </a:r>
            <a:r>
              <a:rPr lang="ru-RU" dirty="0"/>
              <a:t> и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щастливо</a:t>
            </a:r>
            <a:r>
              <a:rPr lang="ru-RU" dirty="0"/>
              <a:t>,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подарявали</a:t>
            </a:r>
            <a:r>
              <a:rPr lang="ru-RU" dirty="0"/>
              <a:t> на </a:t>
            </a:r>
            <a:r>
              <a:rPr lang="ru-RU" dirty="0" err="1"/>
              <a:t>Слънцето</a:t>
            </a:r>
            <a:r>
              <a:rPr lang="ru-RU" dirty="0"/>
              <a:t> </a:t>
            </a:r>
            <a:r>
              <a:rPr lang="ru-RU" dirty="0" err="1"/>
              <a:t>подаръци</a:t>
            </a:r>
            <a:r>
              <a:rPr lang="ru-RU" dirty="0"/>
              <a:t>, например злато и </a:t>
            </a:r>
            <a:r>
              <a:rPr lang="ru-RU" dirty="0" err="1"/>
              <a:t>храна</a:t>
            </a:r>
            <a:r>
              <a:rPr lang="ru-RU" dirty="0"/>
              <a:t>.</a:t>
            </a:r>
            <a:endParaRPr lang="bg-BG" dirty="0" smtClean="0"/>
          </a:p>
        </p:txBody>
      </p:sp>
      <p:sp>
        <p:nvSpPr>
          <p:cNvPr id="7" name="Oval Callout 6"/>
          <p:cNvSpPr/>
          <p:nvPr/>
        </p:nvSpPr>
        <p:spPr>
          <a:xfrm>
            <a:off x="6386086" y="188640"/>
            <a:ext cx="2757914" cy="4807737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Слънцето е най-близката звезда. </a:t>
            </a:r>
            <a:r>
              <a:rPr lang="ru-RU" dirty="0"/>
              <a:t>То принадлежи </a:t>
            </a:r>
            <a:r>
              <a:rPr lang="ru-RU" dirty="0" err="1"/>
              <a:t>към</a:t>
            </a:r>
            <a:r>
              <a:rPr lang="ru-RU" dirty="0"/>
              <a:t> </a:t>
            </a:r>
            <a:r>
              <a:rPr lang="ru-RU" dirty="0" err="1"/>
              <a:t>галактиката</a:t>
            </a:r>
            <a:r>
              <a:rPr lang="ru-RU" dirty="0"/>
              <a:t> "</a:t>
            </a:r>
            <a:r>
              <a:rPr lang="ru-RU" dirty="0" err="1"/>
              <a:t>Млечен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". </a:t>
            </a:r>
            <a:r>
              <a:rPr lang="ru-RU" dirty="0" smtClean="0"/>
              <a:t>То е </a:t>
            </a:r>
            <a:r>
              <a:rPr lang="ru-RU" dirty="0" err="1"/>
              <a:t>жълта</a:t>
            </a:r>
            <a:r>
              <a:rPr lang="ru-RU" dirty="0"/>
              <a:t>, </a:t>
            </a:r>
            <a:r>
              <a:rPr lang="ru-RU" dirty="0" err="1"/>
              <a:t>средна</a:t>
            </a:r>
            <a:r>
              <a:rPr lang="ru-RU" dirty="0"/>
              <a:t> по размер звезда (в сравнение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Земята</a:t>
            </a:r>
            <a:r>
              <a:rPr lang="ru-RU" dirty="0"/>
              <a:t> е огромно - в него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съберат</a:t>
            </a:r>
            <a:r>
              <a:rPr lang="ru-RU" dirty="0"/>
              <a:t> над един </a:t>
            </a:r>
            <a:r>
              <a:rPr lang="ru-RU" dirty="0" err="1"/>
              <a:t>милион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нашата</a:t>
            </a:r>
            <a:r>
              <a:rPr lang="ru-RU" dirty="0"/>
              <a:t>).</a:t>
            </a:r>
            <a:endParaRPr lang="bg-BG" dirty="0" smtClean="0"/>
          </a:p>
        </p:txBody>
      </p:sp>
      <p:sp>
        <p:nvSpPr>
          <p:cNvPr id="8" name="Oval Callout 7"/>
          <p:cNvSpPr/>
          <p:nvPr/>
        </p:nvSpPr>
        <p:spPr>
          <a:xfrm>
            <a:off x="6351020" y="224702"/>
            <a:ext cx="2757914" cy="4807737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Смята се, че е на </a:t>
            </a:r>
            <a:r>
              <a:rPr lang="ru-RU" dirty="0" err="1"/>
              <a:t>повече</a:t>
            </a:r>
            <a:r>
              <a:rPr lang="ru-RU" dirty="0"/>
              <a:t> от 4 </a:t>
            </a:r>
            <a:r>
              <a:rPr lang="ru-RU" dirty="0" err="1"/>
              <a:t>милиарда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Слънцето</a:t>
            </a:r>
            <a:r>
              <a:rPr lang="ru-RU" dirty="0"/>
              <a:t> се </a:t>
            </a:r>
            <a:r>
              <a:rPr lang="ru-RU" dirty="0" err="1"/>
              <a:t>върти</a:t>
            </a:r>
            <a:r>
              <a:rPr lang="ru-RU" dirty="0"/>
              <a:t> </a:t>
            </a:r>
            <a:r>
              <a:rPr lang="ru-RU" dirty="0" err="1"/>
              <a:t>бавно</a:t>
            </a:r>
            <a:r>
              <a:rPr lang="ru-RU" dirty="0"/>
              <a:t> около </a:t>
            </a:r>
            <a:r>
              <a:rPr lang="ru-RU" dirty="0" err="1"/>
              <a:t>своята</a:t>
            </a:r>
            <a:r>
              <a:rPr lang="ru-RU" dirty="0"/>
              <a:t> ос и </a:t>
            </a:r>
            <a:r>
              <a:rPr lang="ru-RU" dirty="0" err="1"/>
              <a:t>обикаля</a:t>
            </a:r>
            <a:r>
              <a:rPr lang="ru-RU" dirty="0"/>
              <a:t> в </a:t>
            </a:r>
            <a:r>
              <a:rPr lang="ru-RU" dirty="0" err="1"/>
              <a:t>кръг</a:t>
            </a:r>
            <a:r>
              <a:rPr lang="ru-RU" dirty="0"/>
              <a:t> </a:t>
            </a:r>
            <a:r>
              <a:rPr lang="ru-RU" dirty="0" err="1"/>
              <a:t>галактиката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bg-BG" dirty="0" smtClean="0"/>
          </a:p>
        </p:txBody>
      </p:sp>
      <p:pic>
        <p:nvPicPr>
          <p:cNvPr id="1026" name="Picture 2" descr="C:\Users\User\Desktop\1078506_64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1324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395536" y="3140968"/>
            <a:ext cx="2140922" cy="1368152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Ос това е в</a:t>
            </a:r>
            <a:r>
              <a:rPr lang="ru-RU" dirty="0" err="1" smtClean="0"/>
              <a:t>ъображаема</a:t>
            </a:r>
            <a:r>
              <a:rPr lang="ru-RU" dirty="0" smtClean="0"/>
              <a:t> </a:t>
            </a:r>
            <a:r>
              <a:rPr lang="ru-RU" dirty="0"/>
              <a:t>права линия, около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върти</a:t>
            </a:r>
            <a:r>
              <a:rPr lang="ru-RU" dirty="0"/>
              <a:t> даден </a:t>
            </a:r>
            <a:r>
              <a:rPr lang="ru-RU" dirty="0" err="1"/>
              <a:t>обект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10" name="Left Arrow 9"/>
          <p:cNvSpPr/>
          <p:nvPr/>
        </p:nvSpPr>
        <p:spPr>
          <a:xfrm>
            <a:off x="5069112" y="1882819"/>
            <a:ext cx="1519111" cy="504056"/>
          </a:xfrm>
          <a:prstGeom prst="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7" name="Picture 3" descr="C:\Users\User\Desktop\Slunc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50" y="490015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7148945" y="188640"/>
            <a:ext cx="2175583" cy="432048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Слънцето</a:t>
            </a:r>
            <a:r>
              <a:rPr lang="ru-RU" dirty="0"/>
              <a:t> </a:t>
            </a:r>
            <a:r>
              <a:rPr lang="ru-RU" dirty="0" err="1"/>
              <a:t>представлява</a:t>
            </a:r>
            <a:r>
              <a:rPr lang="ru-RU" dirty="0"/>
              <a:t> огромно </a:t>
            </a:r>
            <a:r>
              <a:rPr lang="ru-RU" dirty="0" err="1"/>
              <a:t>кълбо</a:t>
            </a:r>
            <a:r>
              <a:rPr lang="ru-RU" dirty="0"/>
              <a:t> от </a:t>
            </a:r>
            <a:r>
              <a:rPr lang="ru-RU" dirty="0" err="1"/>
              <a:t>нагорещени</a:t>
            </a:r>
            <a:r>
              <a:rPr lang="ru-RU" dirty="0"/>
              <a:t> </a:t>
            </a:r>
            <a:r>
              <a:rPr lang="ru-RU" dirty="0" err="1"/>
              <a:t>газове</a:t>
            </a:r>
            <a:r>
              <a:rPr lang="ru-RU" dirty="0"/>
              <a:t>. В </a:t>
            </a:r>
            <a:r>
              <a:rPr lang="ru-RU" dirty="0" err="1"/>
              <a:t>центъра</a:t>
            </a:r>
            <a:r>
              <a:rPr lang="ru-RU" dirty="0"/>
              <a:t> (</a:t>
            </a:r>
            <a:r>
              <a:rPr lang="ru-RU" dirty="0" err="1"/>
              <a:t>ядрото</a:t>
            </a:r>
            <a:r>
              <a:rPr lang="ru-RU" dirty="0"/>
              <a:t>) на </a:t>
            </a:r>
            <a:r>
              <a:rPr lang="ru-RU" dirty="0" err="1"/>
              <a:t>Слънцето</a:t>
            </a:r>
            <a:r>
              <a:rPr lang="ru-RU" dirty="0"/>
              <a:t> е много </a:t>
            </a:r>
            <a:r>
              <a:rPr lang="ru-RU" dirty="0" err="1"/>
              <a:t>топло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96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но изнесено означение 10"/>
          <p:cNvSpPr/>
          <p:nvPr/>
        </p:nvSpPr>
        <p:spPr>
          <a:xfrm>
            <a:off x="0" y="584206"/>
            <a:ext cx="2376264" cy="4033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Това е Луната.Тя </a:t>
            </a:r>
            <a:r>
              <a:rPr lang="bg-BG" dirty="0"/>
              <a:t>e естествен спътник на Земята , част от Слънчевата система и е най-близкото до Земята естествено космическо тяло. </a:t>
            </a:r>
          </a:p>
        </p:txBody>
      </p:sp>
      <p:pic>
        <p:nvPicPr>
          <p:cNvPr id="2050" name="Picture 2" descr="C:\Users\User\Desktop\first-man-of-the-m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1940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но изнесено означение 10"/>
          <p:cNvSpPr/>
          <p:nvPr/>
        </p:nvSpPr>
        <p:spPr>
          <a:xfrm>
            <a:off x="152400" y="736606"/>
            <a:ext cx="2376264" cy="4033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На 20 юли 1969 година </a:t>
            </a:r>
            <a:r>
              <a:rPr lang="bg-BG" u="sng" dirty="0" smtClean="0"/>
              <a:t>астронавтите</a:t>
            </a:r>
            <a:r>
              <a:rPr lang="bg-BG" dirty="0" smtClean="0"/>
              <a:t>. Нийл </a:t>
            </a:r>
            <a:r>
              <a:rPr lang="bg-BG" dirty="0"/>
              <a:t>Армстронг и Едуин Олдрин с космическия кораб "</a:t>
            </a:r>
            <a:r>
              <a:rPr lang="bg-BG" dirty="0" err="1"/>
              <a:t>Аполо</a:t>
            </a:r>
            <a:r>
              <a:rPr lang="bg-BG" dirty="0"/>
              <a:t> 11" за пръв път достигат Луната и прекарват там 2 1/2 часа. </a:t>
            </a:r>
          </a:p>
        </p:txBody>
      </p:sp>
      <p:pic>
        <p:nvPicPr>
          <p:cNvPr id="2051" name="Picture 3" descr="C:\Users\User\Desktop\повърхността-на-Луната-снимки-nb64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0" y="4763914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но изнесено означение 10"/>
          <p:cNvSpPr/>
          <p:nvPr/>
        </p:nvSpPr>
        <p:spPr>
          <a:xfrm>
            <a:off x="107504" y="547725"/>
            <a:ext cx="2376264" cy="4033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Луната е като пустиня . По повърхността на Луната има много </a:t>
            </a:r>
            <a:r>
              <a:rPr lang="bg-BG" u="sng" dirty="0" smtClean="0"/>
              <a:t>кратери.</a:t>
            </a:r>
          </a:p>
          <a:p>
            <a:pPr algn="ctr"/>
            <a:r>
              <a:rPr lang="bg-BG" dirty="0" smtClean="0"/>
              <a:t>Кратер е дупка </a:t>
            </a:r>
            <a:r>
              <a:rPr lang="bg-BG" dirty="0"/>
              <a:t>(яма), причинена при </a:t>
            </a:r>
            <a:r>
              <a:rPr lang="bg-BG" dirty="0" err="1"/>
              <a:t>удър</a:t>
            </a:r>
            <a:r>
              <a:rPr lang="bg-BG" dirty="0"/>
              <a:t> с висока скорост на космическо тяло 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2052" name="Picture 4" descr="C:\Users\User\Desktop\moon 1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3469"/>
            <a:ext cx="2021824" cy="17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но изнесено означение 10"/>
          <p:cNvSpPr/>
          <p:nvPr/>
        </p:nvSpPr>
        <p:spPr>
          <a:xfrm>
            <a:off x="97845" y="584206"/>
            <a:ext cx="2376264" cy="4033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 </a:t>
            </a:r>
            <a:r>
              <a:rPr lang="bg-BG" dirty="0"/>
              <a:t>Луната няма въздух. Наскоро бе открито, че съществува </a:t>
            </a:r>
            <a:r>
              <a:rPr lang="bg-BG" dirty="0" smtClean="0"/>
              <a:t>лед.</a:t>
            </a:r>
            <a:r>
              <a:rPr lang="bg-BG" dirty="0"/>
              <a:t> </a:t>
            </a:r>
            <a:r>
              <a:rPr lang="bg-BG" dirty="0" smtClean="0"/>
              <a:t>Тя обикаля </a:t>
            </a:r>
            <a:r>
              <a:rPr lang="bg-BG" dirty="0"/>
              <a:t>около Земята, като извършва една пълна обиколка за 27 дни и 8 часа. </a:t>
            </a:r>
          </a:p>
        </p:txBody>
      </p:sp>
    </p:spTree>
    <p:extLst>
      <p:ext uri="{BB962C8B-B14F-4D97-AF65-F5344CB8AC3E}">
        <p14:creationId xmlns:p14="http://schemas.microsoft.com/office/powerpoint/2010/main" val="27970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33656" cy="6858001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3469"/>
            <a:ext cx="2021824" cy="17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10"/>
          <p:cNvSpPr/>
          <p:nvPr/>
        </p:nvSpPr>
        <p:spPr>
          <a:xfrm>
            <a:off x="97844" y="2060848"/>
            <a:ext cx="2673955" cy="2556761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Астронавтите са хора,които </a:t>
            </a:r>
            <a:r>
              <a:rPr lang="bg-BG" dirty="0"/>
              <a:t>летят в Космоса, за да го изследват</a:t>
            </a:r>
            <a:r>
              <a:rPr lang="bg-BG" dirty="0" smtClean="0"/>
              <a:t>. Наричат се още и космонавти.</a:t>
            </a:r>
            <a:endParaRPr lang="bg-BG" dirty="0"/>
          </a:p>
        </p:txBody>
      </p:sp>
      <p:sp>
        <p:nvSpPr>
          <p:cNvPr id="7" name="Овално изнесено означение 10"/>
          <p:cNvSpPr/>
          <p:nvPr/>
        </p:nvSpPr>
        <p:spPr>
          <a:xfrm>
            <a:off x="79766" y="332656"/>
            <a:ext cx="2907432" cy="409298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 Космоса няма въздух и астронавтите носят специални костюми (скафандри), които им осигуряват въздух за дишане, както и ги предпазват от високи и ниски температури.</a:t>
            </a:r>
          </a:p>
        </p:txBody>
      </p:sp>
      <p:sp>
        <p:nvSpPr>
          <p:cNvPr id="8" name="Left Arrow 7"/>
          <p:cNvSpPr/>
          <p:nvPr/>
        </p:nvSpPr>
        <p:spPr>
          <a:xfrm>
            <a:off x="6804248" y="3753513"/>
            <a:ext cx="1656184" cy="864096"/>
          </a:xfrm>
          <a:prstGeom prst="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Овално изнесено означение 10"/>
          <p:cNvSpPr/>
          <p:nvPr/>
        </p:nvSpPr>
        <p:spPr>
          <a:xfrm>
            <a:off x="152400" y="1138123"/>
            <a:ext cx="2907432" cy="328751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Специален шлем предпазва очите им от вредните слънчеви лъчи. Да станеш астронавт е много трудно и понякога много опасно. </a:t>
            </a:r>
          </a:p>
          <a:p>
            <a:endParaRPr lang="bg-BG" dirty="0"/>
          </a:p>
        </p:txBody>
      </p:sp>
      <p:sp>
        <p:nvSpPr>
          <p:cNvPr id="11" name="Left Arrow 10"/>
          <p:cNvSpPr/>
          <p:nvPr/>
        </p:nvSpPr>
        <p:spPr>
          <a:xfrm>
            <a:off x="5724128" y="1138122"/>
            <a:ext cx="1728192" cy="1080120"/>
          </a:xfrm>
          <a:prstGeom prst="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Овално изнесено означение 10"/>
          <p:cNvSpPr/>
          <p:nvPr/>
        </p:nvSpPr>
        <p:spPr>
          <a:xfrm>
            <a:off x="97844" y="1230436"/>
            <a:ext cx="2411759" cy="32524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Първият земен пътешественик, летял в Космоса е кучето Лайка</a:t>
            </a:r>
          </a:p>
        </p:txBody>
      </p:sp>
      <p:pic>
        <p:nvPicPr>
          <p:cNvPr id="3074" name="Picture 2" descr="C:\Users\User\Desktop\Space 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yuri_gagar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9" y="0"/>
            <a:ext cx="61513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но изнесено означение 10"/>
          <p:cNvSpPr/>
          <p:nvPr/>
        </p:nvSpPr>
        <p:spPr>
          <a:xfrm>
            <a:off x="75543" y="-60623"/>
            <a:ext cx="3483813" cy="447255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Първият човек, летял в Космоса е руският космонавт Юрий Гагарин. Астронавтите могат да </a:t>
            </a:r>
            <a:r>
              <a:rPr lang="bg-BG" dirty="0" err="1"/>
              <a:t>живееят</a:t>
            </a:r>
            <a:r>
              <a:rPr lang="bg-BG" dirty="0"/>
              <a:t> в космическите станции месеци, дори години. Там те имат въздух, температурата е постоянна и не се налага носенето на скафандър. </a:t>
            </a:r>
          </a:p>
        </p:txBody>
      </p:sp>
    </p:spTree>
    <p:extLst>
      <p:ext uri="{BB962C8B-B14F-4D97-AF65-F5344CB8AC3E}">
        <p14:creationId xmlns:p14="http://schemas.microsoft.com/office/powerpoint/2010/main" val="1063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6" y="-4905"/>
            <a:ext cx="9279367" cy="6959525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3" y="4149080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691680" y="1805786"/>
            <a:ext cx="3672408" cy="237626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Вселена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/>
              <a:t>целия</a:t>
            </a:r>
            <a:r>
              <a:rPr lang="ru-RU" dirty="0"/>
              <a:t> космос и </a:t>
            </a:r>
            <a:r>
              <a:rPr lang="ru-RU" dirty="0" err="1"/>
              <a:t>всичко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съдържа</a:t>
            </a:r>
            <a:r>
              <a:rPr lang="ru-RU" dirty="0"/>
              <a:t> в </a:t>
            </a:r>
            <a:r>
              <a:rPr lang="ru-RU" dirty="0" smtClean="0"/>
              <a:t>него.</a:t>
            </a:r>
            <a:r>
              <a:rPr lang="ru-RU" dirty="0"/>
              <a:t> </a:t>
            </a:r>
            <a:r>
              <a:rPr lang="ru-RU" dirty="0" err="1"/>
              <a:t>Вселената</a:t>
            </a:r>
            <a:r>
              <a:rPr lang="ru-RU" dirty="0"/>
              <a:t> е толкова огромна, че е трудно да си я представим.</a:t>
            </a:r>
            <a:endParaRPr lang="bg-BG" dirty="0"/>
          </a:p>
        </p:txBody>
      </p:sp>
      <p:sp>
        <p:nvSpPr>
          <p:cNvPr id="7" name="Oval Callout 6"/>
          <p:cNvSpPr/>
          <p:nvPr/>
        </p:nvSpPr>
        <p:spPr>
          <a:xfrm>
            <a:off x="1523047" y="1268760"/>
            <a:ext cx="3824808" cy="288032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Учените</a:t>
            </a:r>
            <a:r>
              <a:rPr lang="ru-RU" dirty="0" smtClean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наблюдава</a:t>
            </a:r>
            <a:r>
              <a:rPr lang="ru-RU" dirty="0"/>
              <a:t> и </a:t>
            </a:r>
            <a:r>
              <a:rPr lang="ru-RU" dirty="0" err="1"/>
              <a:t>изучава</a:t>
            </a:r>
            <a:r>
              <a:rPr lang="ru-RU" dirty="0"/>
              <a:t> </a:t>
            </a:r>
            <a:r>
              <a:rPr lang="ru-RU" dirty="0" err="1"/>
              <a:t>планетите</a:t>
            </a:r>
            <a:r>
              <a:rPr lang="ru-RU" dirty="0"/>
              <a:t>, </a:t>
            </a:r>
            <a:r>
              <a:rPr lang="ru-RU" dirty="0" err="1"/>
              <a:t>звездите</a:t>
            </a:r>
            <a:r>
              <a:rPr lang="ru-RU" dirty="0"/>
              <a:t> и </a:t>
            </a:r>
            <a:r>
              <a:rPr lang="ru-RU" dirty="0" err="1" smtClean="0"/>
              <a:t>галактиките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непрекъснато</a:t>
            </a:r>
            <a:r>
              <a:rPr lang="ru-RU" dirty="0"/>
              <a:t> се </a:t>
            </a:r>
            <a:r>
              <a:rPr lang="ru-RU" dirty="0" err="1"/>
              <a:t>опитват</a:t>
            </a:r>
            <a:r>
              <a:rPr lang="ru-RU" dirty="0"/>
              <a:t> да уточнят размера </a:t>
            </a:r>
            <a:r>
              <a:rPr lang="ru-RU" dirty="0" err="1" smtClean="0"/>
              <a:t>й.Те</a:t>
            </a:r>
            <a:r>
              <a:rPr lang="ru-RU" dirty="0" smtClean="0"/>
              <a:t> се </a:t>
            </a:r>
            <a:r>
              <a:rPr lang="ru-RU" dirty="0" err="1" smtClean="0"/>
              <a:t>наричат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Oval Callout 7"/>
          <p:cNvSpPr/>
          <p:nvPr/>
        </p:nvSpPr>
        <p:spPr>
          <a:xfrm>
            <a:off x="1561340" y="1232814"/>
            <a:ext cx="3824808" cy="288032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специални</a:t>
            </a:r>
            <a:r>
              <a:rPr lang="ru-RU" dirty="0"/>
              <a:t> </a:t>
            </a:r>
            <a:r>
              <a:rPr lang="ru-RU" dirty="0" err="1"/>
              <a:t>инструменти</a:t>
            </a:r>
            <a:r>
              <a:rPr lang="ru-RU" dirty="0"/>
              <a:t>, </a:t>
            </a:r>
            <a:r>
              <a:rPr lang="ru-RU" dirty="0" err="1"/>
              <a:t>наречени</a:t>
            </a:r>
            <a:r>
              <a:rPr lang="ru-RU" dirty="0"/>
              <a:t> </a:t>
            </a:r>
            <a:r>
              <a:rPr lang="ru-RU" dirty="0" err="1" smtClean="0"/>
              <a:t>спектроскопи</a:t>
            </a:r>
            <a:r>
              <a:rPr lang="ru-RU" dirty="0" smtClean="0"/>
              <a:t>, </a:t>
            </a:r>
            <a:r>
              <a:rPr lang="ru-RU" dirty="0"/>
              <a:t>за да определят дали </a:t>
            </a:r>
            <a:r>
              <a:rPr lang="ru-RU" dirty="0" err="1" smtClean="0"/>
              <a:t>нещо</a:t>
            </a:r>
            <a:r>
              <a:rPr lang="ru-RU" dirty="0" smtClean="0"/>
              <a:t> не се </a:t>
            </a:r>
            <a:r>
              <a:rPr lang="ru-RU" dirty="0" err="1"/>
              <a:t>приближава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Земята</a:t>
            </a:r>
            <a:r>
              <a:rPr lang="ru-RU" dirty="0"/>
              <a:t> или се </a:t>
            </a:r>
            <a:r>
              <a:rPr lang="ru-RU" dirty="0" err="1"/>
              <a:t>отдалечава</a:t>
            </a:r>
            <a:r>
              <a:rPr lang="ru-RU" dirty="0"/>
              <a:t> от </a:t>
            </a:r>
            <a:r>
              <a:rPr lang="ru-RU" dirty="0" err="1"/>
              <a:t>нея</a:t>
            </a:r>
            <a:r>
              <a:rPr lang="ru-RU" dirty="0"/>
              <a:t>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507767" y="1160062"/>
            <a:ext cx="3824808" cy="2952328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учените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установили, че </a:t>
            </a:r>
            <a:r>
              <a:rPr lang="ru-RU" dirty="0" err="1"/>
              <a:t>Вселената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 да </a:t>
            </a:r>
            <a:r>
              <a:rPr lang="ru-RU" dirty="0" err="1"/>
              <a:t>нараства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посоки</a:t>
            </a:r>
            <a:r>
              <a:rPr lang="ru-RU" dirty="0"/>
              <a:t>. </a:t>
            </a:r>
            <a:r>
              <a:rPr lang="ru-RU" dirty="0" err="1"/>
              <a:t>Вселената</a:t>
            </a:r>
            <a:r>
              <a:rPr lang="ru-RU" dirty="0"/>
              <a:t> е </a:t>
            </a:r>
            <a:r>
              <a:rPr lang="ru-RU" dirty="0" err="1"/>
              <a:t>възникнала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15 </a:t>
            </a:r>
            <a:r>
              <a:rPr lang="ru-RU" dirty="0" err="1"/>
              <a:t>милиарда</a:t>
            </a:r>
            <a:r>
              <a:rPr lang="ru-RU" dirty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/>
              <a:t>след грандиозен </a:t>
            </a:r>
            <a:r>
              <a:rPr lang="ru-RU" dirty="0" err="1"/>
              <a:t>взрив</a:t>
            </a:r>
            <a:r>
              <a:rPr lang="ru-RU" dirty="0"/>
              <a:t>, наречен </a:t>
            </a:r>
            <a:r>
              <a:rPr lang="ru-RU" dirty="0" err="1"/>
              <a:t>Големия</a:t>
            </a:r>
            <a:r>
              <a:rPr lang="ru-RU" dirty="0"/>
              <a:t> </a:t>
            </a:r>
            <a:r>
              <a:rPr lang="ru-RU" dirty="0" err="1"/>
              <a:t>взрив</a:t>
            </a:r>
            <a:r>
              <a:rPr lang="ru-RU" dirty="0"/>
              <a:t>. 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507767" y="930749"/>
            <a:ext cx="3824808" cy="3181641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Мощната</a:t>
            </a:r>
            <a:r>
              <a:rPr lang="ru-RU" dirty="0"/>
              <a:t> </a:t>
            </a:r>
            <a:r>
              <a:rPr lang="ru-RU" dirty="0" err="1"/>
              <a:t>експлозия</a:t>
            </a:r>
            <a:r>
              <a:rPr lang="ru-RU" dirty="0"/>
              <a:t> е </a:t>
            </a:r>
            <a:r>
              <a:rPr lang="ru-RU" dirty="0" err="1"/>
              <a:t>раздвижила</a:t>
            </a:r>
            <a:r>
              <a:rPr lang="ru-RU" dirty="0"/>
              <a:t> </a:t>
            </a:r>
            <a:r>
              <a:rPr lang="ru-RU" dirty="0" err="1"/>
              <a:t>Вселената</a:t>
            </a:r>
            <a:r>
              <a:rPr lang="ru-RU" dirty="0"/>
              <a:t> и </a:t>
            </a:r>
            <a:r>
              <a:rPr lang="ru-RU" dirty="0" err="1"/>
              <a:t>това</a:t>
            </a:r>
            <a:r>
              <a:rPr lang="ru-RU" dirty="0"/>
              <a:t> движение </a:t>
            </a:r>
            <a:r>
              <a:rPr lang="ru-RU" dirty="0" err="1"/>
              <a:t>продължава</a:t>
            </a:r>
            <a:r>
              <a:rPr lang="ru-RU" dirty="0"/>
              <a:t> и до </a:t>
            </a:r>
            <a:r>
              <a:rPr lang="ru-RU" dirty="0" err="1"/>
              <a:t>днес</a:t>
            </a:r>
            <a:r>
              <a:rPr lang="ru-RU" dirty="0"/>
              <a:t>. </a:t>
            </a:r>
            <a:r>
              <a:rPr lang="ru-RU" dirty="0" err="1"/>
              <a:t>Учените</a:t>
            </a:r>
            <a:r>
              <a:rPr lang="ru-RU" dirty="0"/>
              <a:t> не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докажат</a:t>
            </a:r>
            <a:r>
              <a:rPr lang="ru-RU" dirty="0"/>
              <a:t> дали </a:t>
            </a:r>
            <a:r>
              <a:rPr lang="ru-RU" dirty="0" err="1"/>
              <a:t>движението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спре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си </a:t>
            </a:r>
            <a:r>
              <a:rPr lang="ru-RU" dirty="0" err="1"/>
              <a:t>промени</a:t>
            </a:r>
            <a:r>
              <a:rPr lang="ru-RU" dirty="0"/>
              <a:t> </a:t>
            </a:r>
            <a:r>
              <a:rPr lang="ru-RU" dirty="0" err="1"/>
              <a:t>посоката</a:t>
            </a:r>
            <a:r>
              <a:rPr lang="ru-RU" dirty="0"/>
              <a:t> или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продължи</a:t>
            </a:r>
            <a:r>
              <a:rPr lang="ru-RU" dirty="0"/>
              <a:t> </a:t>
            </a:r>
            <a:r>
              <a:rPr lang="ru-RU" dirty="0" err="1"/>
              <a:t>завинаги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5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" y="4905"/>
            <a:ext cx="9146536" cy="6853095"/>
          </a:xfrm>
        </p:spPr>
      </p:pic>
      <p:sp>
        <p:nvSpPr>
          <p:cNvPr id="5" name="TextBox 4"/>
          <p:cNvSpPr txBox="1"/>
          <p:nvPr/>
        </p:nvSpPr>
        <p:spPr>
          <a:xfrm>
            <a:off x="796395" y="1451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М</a:t>
            </a:r>
            <a:r>
              <a:rPr lang="bg-BG" dirty="0" smtClean="0">
                <a:solidFill>
                  <a:schemeClr val="bg1"/>
                </a:solidFill>
              </a:rPr>
              <a:t>еркурий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082" y="4036422"/>
            <a:ext cx="8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Земя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259" y="2641460"/>
            <a:ext cx="94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Венера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324" y="5431757"/>
            <a:ext cx="83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Марс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24007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Юпитер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428" y="5761294"/>
            <a:ext cx="100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Сатурн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2148" y="3656715"/>
            <a:ext cx="8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Уран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5182" y="2626720"/>
            <a:ext cx="110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Нептун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35" y="1636618"/>
            <a:ext cx="110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Плутон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66" y="0"/>
            <a:ext cx="9550266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469"/>
            <a:ext cx="2021824" cy="17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4889786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Край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Овално изнесено означение 10"/>
          <p:cNvSpPr/>
          <p:nvPr/>
        </p:nvSpPr>
        <p:spPr>
          <a:xfrm>
            <a:off x="6233784" y="2996951"/>
            <a:ext cx="2376264" cy="162065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Довиждане, до нови срещи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294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1" y="4515868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5125" y="1154100"/>
            <a:ext cx="3299115" cy="3247108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Във</a:t>
            </a:r>
            <a:r>
              <a:rPr lang="ru-RU" dirty="0"/>
              <a:t> </a:t>
            </a:r>
            <a:r>
              <a:rPr lang="ru-RU" dirty="0" err="1"/>
              <a:t>Вселената</a:t>
            </a:r>
            <a:r>
              <a:rPr lang="en-US" dirty="0"/>
              <a:t> </a:t>
            </a:r>
            <a:r>
              <a:rPr lang="ru-RU" dirty="0"/>
              <a:t> </a:t>
            </a:r>
            <a:r>
              <a:rPr lang="ru-RU" dirty="0" err="1"/>
              <a:t>същест</a:t>
            </a:r>
            <a:r>
              <a:rPr lang="bg-BG" dirty="0" err="1"/>
              <a:t>вува</a:t>
            </a:r>
            <a:r>
              <a:rPr lang="ru-RU" dirty="0"/>
              <a:t>т </a:t>
            </a:r>
            <a:r>
              <a:rPr lang="ru-RU" dirty="0" err="1"/>
              <a:t>милиарди</a:t>
            </a:r>
            <a:r>
              <a:rPr lang="ru-RU" dirty="0"/>
              <a:t> галактики. </a:t>
            </a:r>
            <a:r>
              <a:rPr lang="ru-RU" dirty="0" err="1"/>
              <a:t>Галактиката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</a:t>
            </a:r>
            <a:r>
              <a:rPr lang="ru-RU" dirty="0" err="1"/>
              <a:t>звезди</a:t>
            </a:r>
            <a:r>
              <a:rPr lang="ru-RU" dirty="0"/>
              <a:t>, газ и прах,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образуват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цяло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 </a:t>
            </a:r>
            <a:r>
              <a:rPr lang="ru-RU" dirty="0" err="1"/>
              <a:t>гравитацията</a:t>
            </a:r>
            <a:r>
              <a:rPr lang="ru-RU" dirty="0"/>
              <a:t>. </a:t>
            </a:r>
            <a:r>
              <a:rPr lang="ru-RU" dirty="0" err="1"/>
              <a:t>Във</a:t>
            </a:r>
            <a:r>
              <a:rPr lang="ru-RU" dirty="0"/>
              <a:t> всяка галактика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милиони</a:t>
            </a:r>
            <a:r>
              <a:rPr lang="ru-RU" dirty="0"/>
              <a:t>, </a:t>
            </a:r>
            <a:r>
              <a:rPr lang="ru-RU" dirty="0" err="1"/>
              <a:t>дори</a:t>
            </a:r>
            <a:r>
              <a:rPr lang="ru-RU" dirty="0"/>
              <a:t> </a:t>
            </a:r>
            <a:r>
              <a:rPr lang="ru-RU" dirty="0" err="1"/>
              <a:t>милиарди</a:t>
            </a:r>
            <a:r>
              <a:rPr lang="ru-RU" dirty="0"/>
              <a:t> </a:t>
            </a:r>
            <a:r>
              <a:rPr lang="ru-RU" dirty="0" err="1"/>
              <a:t>звезди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58518" y="1408277"/>
            <a:ext cx="2952328" cy="3175100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Газ, </a:t>
            </a:r>
            <a:r>
              <a:rPr lang="ru-RU" dirty="0" err="1" smtClean="0"/>
              <a:t>това</a:t>
            </a:r>
            <a:r>
              <a:rPr lang="ru-RU" dirty="0" smtClean="0"/>
              <a:t> е вещество </a:t>
            </a:r>
            <a:r>
              <a:rPr lang="ru-RU" dirty="0"/>
              <a:t>(материя), </a:t>
            </a:r>
            <a:r>
              <a:rPr lang="ru-RU" dirty="0" err="1"/>
              <a:t>което</a:t>
            </a:r>
            <a:r>
              <a:rPr lang="ru-RU" dirty="0"/>
              <a:t> не е </a:t>
            </a:r>
            <a:r>
              <a:rPr lang="ru-RU" dirty="0" err="1"/>
              <a:t>течно</a:t>
            </a:r>
            <a:r>
              <a:rPr lang="ru-RU" dirty="0"/>
              <a:t> или </a:t>
            </a:r>
            <a:r>
              <a:rPr lang="ru-RU" dirty="0" err="1"/>
              <a:t>твърдо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А гравитация , </a:t>
            </a:r>
            <a:r>
              <a:rPr lang="ru-RU" dirty="0" err="1" smtClean="0"/>
              <a:t>това</a:t>
            </a:r>
            <a:r>
              <a:rPr lang="ru-RU" dirty="0" smtClean="0"/>
              <a:t> е невидима </a:t>
            </a:r>
            <a:r>
              <a:rPr lang="ru-RU" dirty="0"/>
              <a:t>сила, </a:t>
            </a:r>
            <a:r>
              <a:rPr lang="ru-RU" dirty="0" err="1"/>
              <a:t>която</a:t>
            </a:r>
            <a:r>
              <a:rPr lang="ru-RU" dirty="0"/>
              <a:t> кара </a:t>
            </a:r>
            <a:r>
              <a:rPr lang="ru-RU" dirty="0" err="1"/>
              <a:t>телата</a:t>
            </a:r>
            <a:r>
              <a:rPr lang="ru-RU" dirty="0"/>
              <a:t> да се </a:t>
            </a:r>
            <a:r>
              <a:rPr lang="ru-RU" dirty="0" err="1"/>
              <a:t>привличат</a:t>
            </a:r>
            <a:endParaRPr lang="bg-BG" dirty="0"/>
          </a:p>
        </p:txBody>
      </p:sp>
      <p:pic>
        <p:nvPicPr>
          <p:cNvPr id="10" name="Picture 2" descr="C:\Users\User\Desktop\galax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0"/>
            <a:ext cx="9322640" cy="75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41" y="3294759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275222" y="260648"/>
            <a:ext cx="3168353" cy="3180019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Според</a:t>
            </a:r>
            <a:r>
              <a:rPr lang="ru-RU" dirty="0"/>
              <a:t> формата, </a:t>
            </a:r>
            <a:r>
              <a:rPr lang="ru-RU" dirty="0" err="1"/>
              <a:t>галактиките</a:t>
            </a:r>
            <a:r>
              <a:rPr lang="ru-RU" dirty="0"/>
              <a:t> се разделят на </a:t>
            </a:r>
            <a:r>
              <a:rPr lang="ru-RU" dirty="0" err="1"/>
              <a:t>няколко</a:t>
            </a:r>
            <a:r>
              <a:rPr lang="ru-RU" dirty="0"/>
              <a:t> типа.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спираловидни</a:t>
            </a:r>
            <a:r>
              <a:rPr lang="ru-RU" dirty="0"/>
              <a:t>, например </a:t>
            </a:r>
            <a:r>
              <a:rPr lang="ru-RU" dirty="0" err="1"/>
              <a:t>галактиката</a:t>
            </a:r>
            <a:r>
              <a:rPr lang="ru-RU" dirty="0"/>
              <a:t> </a:t>
            </a:r>
            <a:r>
              <a:rPr lang="ru-RU" dirty="0" err="1"/>
              <a:t>Млечен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живеем</a:t>
            </a:r>
            <a:r>
              <a:rPr lang="ru-RU" dirty="0"/>
              <a:t>.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 </a:t>
            </a:r>
            <a:r>
              <a:rPr lang="ru-RU" dirty="0" err="1"/>
              <a:t>елипсовидни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приличат</a:t>
            </a:r>
            <a:r>
              <a:rPr lang="ru-RU" dirty="0"/>
              <a:t> на </a:t>
            </a:r>
            <a:r>
              <a:rPr lang="ru-RU" dirty="0" err="1"/>
              <a:t>продълговата</a:t>
            </a:r>
            <a:r>
              <a:rPr lang="ru-RU" dirty="0"/>
              <a:t> топка. А трети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неопределена</a:t>
            </a:r>
            <a:r>
              <a:rPr lang="ru-RU" dirty="0"/>
              <a:t> форма.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99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0635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783351" y="2780928"/>
            <a:ext cx="3360649" cy="158333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Това</a:t>
            </a:r>
            <a:r>
              <a:rPr lang="ru-RU" dirty="0" smtClean="0"/>
              <a:t> е </a:t>
            </a:r>
            <a:r>
              <a:rPr lang="ru-RU" dirty="0" err="1" smtClean="0"/>
              <a:t>млечния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,в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ние</a:t>
            </a:r>
            <a:r>
              <a:rPr lang="ru-RU" dirty="0" smtClean="0"/>
              <a:t> </a:t>
            </a:r>
            <a:r>
              <a:rPr lang="ru-RU" dirty="0" err="1" smtClean="0"/>
              <a:t>живеем</a:t>
            </a:r>
            <a:r>
              <a:rPr lang="ru-RU" dirty="0" smtClean="0"/>
              <a:t>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7944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34202" cy="6857999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0635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68416" y="1052736"/>
            <a:ext cx="3375992" cy="288032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Звездите</a:t>
            </a:r>
            <a:r>
              <a:rPr lang="ru-RU" dirty="0"/>
              <a:t> се </a:t>
            </a:r>
            <a:r>
              <a:rPr lang="ru-RU" dirty="0" err="1"/>
              <a:t>променят</a:t>
            </a:r>
            <a:r>
              <a:rPr lang="ru-RU" dirty="0"/>
              <a:t> </a:t>
            </a:r>
            <a:r>
              <a:rPr lang="ru-RU" dirty="0" err="1"/>
              <a:t>непрекъснато</a:t>
            </a:r>
            <a:r>
              <a:rPr lang="ru-RU" dirty="0"/>
              <a:t>.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съществуват</a:t>
            </a:r>
            <a:r>
              <a:rPr lang="ru-RU" dirty="0"/>
              <a:t> </a:t>
            </a:r>
            <a:r>
              <a:rPr lang="ru-RU" dirty="0" err="1"/>
              <a:t>милиони</a:t>
            </a:r>
            <a:r>
              <a:rPr lang="ru-RU" dirty="0"/>
              <a:t> до </a:t>
            </a:r>
            <a:r>
              <a:rPr lang="ru-RU" dirty="0" err="1"/>
              <a:t>милиарди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е много, много </a:t>
            </a:r>
            <a:r>
              <a:rPr lang="ru-RU" dirty="0" err="1"/>
              <a:t>време</a:t>
            </a:r>
            <a:r>
              <a:rPr lang="ru-RU" dirty="0"/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083412" y="1215333"/>
            <a:ext cx="2808312" cy="273630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Звездите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огромни</a:t>
            </a:r>
            <a:r>
              <a:rPr lang="ru-RU" dirty="0"/>
              <a:t> </a:t>
            </a:r>
            <a:r>
              <a:rPr lang="ru-RU" dirty="0" err="1"/>
              <a:t>кълба</a:t>
            </a:r>
            <a:r>
              <a:rPr lang="ru-RU" dirty="0"/>
              <a:t> газ,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излъчват</a:t>
            </a:r>
            <a:r>
              <a:rPr lang="ru-RU" dirty="0"/>
              <a:t> </a:t>
            </a:r>
            <a:r>
              <a:rPr lang="ru-RU" dirty="0" err="1"/>
              <a:t>топлина</a:t>
            </a:r>
            <a:r>
              <a:rPr lang="ru-RU" dirty="0"/>
              <a:t> и светлина.</a:t>
            </a:r>
          </a:p>
        </p:txBody>
      </p:sp>
    </p:spTree>
    <p:extLst>
      <p:ext uri="{BB962C8B-B14F-4D97-AF65-F5344CB8AC3E}">
        <p14:creationId xmlns:p14="http://schemas.microsoft.com/office/powerpoint/2010/main" val="827121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1"/>
            <a:ext cx="9200760" cy="7317432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1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076056" y="2132856"/>
            <a:ext cx="3528392" cy="273630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Какво</a:t>
            </a:r>
            <a:r>
              <a:rPr lang="ru-RU" dirty="0" smtClean="0"/>
              <a:t> </a:t>
            </a:r>
            <a:r>
              <a:rPr lang="ru-RU" dirty="0"/>
              <a:t>е </a:t>
            </a:r>
            <a:r>
              <a:rPr lang="ru-RU" dirty="0" err="1"/>
              <a:t>слънчева</a:t>
            </a:r>
            <a:r>
              <a:rPr lang="ru-RU" dirty="0"/>
              <a:t> система?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нашето</a:t>
            </a:r>
            <a:r>
              <a:rPr lang="ru-RU" dirty="0"/>
              <a:t> </a:t>
            </a:r>
            <a:r>
              <a:rPr lang="ru-RU" dirty="0" err="1"/>
              <a:t>Слънце</a:t>
            </a:r>
            <a:r>
              <a:rPr lang="ru-RU" dirty="0"/>
              <a:t> и </a:t>
            </a:r>
            <a:r>
              <a:rPr lang="ru-RU" dirty="0" err="1"/>
              <a:t>всичко</a:t>
            </a:r>
            <a:r>
              <a:rPr lang="ru-RU" dirty="0"/>
              <a:t> около него (</a:t>
            </a:r>
            <a:r>
              <a:rPr lang="ru-RU" dirty="0" err="1"/>
              <a:t>планети</a:t>
            </a:r>
            <a:r>
              <a:rPr lang="ru-RU" dirty="0"/>
              <a:t>, луни, </a:t>
            </a:r>
            <a:r>
              <a:rPr lang="ru-RU" dirty="0" err="1"/>
              <a:t>комети</a:t>
            </a:r>
            <a:r>
              <a:rPr lang="ru-RU" dirty="0"/>
              <a:t>, </a:t>
            </a:r>
            <a:r>
              <a:rPr lang="ru-RU" dirty="0" err="1"/>
              <a:t>астероиди</a:t>
            </a:r>
            <a:r>
              <a:rPr lang="ru-RU" dirty="0"/>
              <a:t> и др</a:t>
            </a:r>
            <a:r>
              <a:rPr lang="ru-RU" dirty="0" smtClean="0"/>
              <a:t>.)</a:t>
            </a:r>
            <a:endParaRPr lang="bg-BG" dirty="0" smtClean="0"/>
          </a:p>
        </p:txBody>
      </p:sp>
      <p:pic>
        <p:nvPicPr>
          <p:cNvPr id="3074" name="Picture 2" descr="C:\Users\User\Desktop\Asteroid_Fie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" y="-808352"/>
            <a:ext cx="9172244" cy="76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51" y="4077072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105966" y="1484784"/>
            <a:ext cx="3528392" cy="2736304"/>
          </a:xfrm>
          <a:prstGeom prst="wedgeEllipseCallout">
            <a:avLst/>
          </a:prstGeom>
          <a:solidFill>
            <a:schemeClr val="tx1"/>
          </a:solidFill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Астероидът</a:t>
            </a:r>
            <a:r>
              <a:rPr lang="ru-RU" dirty="0" smtClean="0"/>
              <a:t> е скалист </a:t>
            </a:r>
            <a:r>
              <a:rPr lang="ru-RU" dirty="0"/>
              <a:t>космически </a:t>
            </a:r>
            <a:r>
              <a:rPr lang="ru-RU" dirty="0" err="1"/>
              <a:t>обект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от </a:t>
            </a:r>
            <a:r>
              <a:rPr lang="ru-RU" dirty="0" err="1"/>
              <a:t>няколко</a:t>
            </a:r>
            <a:r>
              <a:rPr lang="ru-RU" dirty="0"/>
              <a:t> сантиметра до </a:t>
            </a:r>
            <a:r>
              <a:rPr lang="ru-RU" dirty="0" err="1"/>
              <a:t>стотици</a:t>
            </a:r>
            <a:r>
              <a:rPr lang="ru-RU" dirty="0"/>
              <a:t> </a:t>
            </a:r>
            <a:r>
              <a:rPr lang="ru-RU" dirty="0" err="1"/>
              <a:t>километри</a:t>
            </a:r>
            <a:r>
              <a:rPr lang="ru-RU" dirty="0"/>
              <a:t>.</a:t>
            </a:r>
            <a:endParaRPr lang="bg-BG" dirty="0" smtClean="0"/>
          </a:p>
        </p:txBody>
      </p:sp>
      <p:pic>
        <p:nvPicPr>
          <p:cNvPr id="3075" name="Picture 3" descr="C:\Users\User\Desktop\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808352"/>
            <a:ext cx="9286876" cy="77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0"/>
            <a:ext cx="2676410" cy="2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5436096" y="1268760"/>
            <a:ext cx="3528392" cy="360512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Слънцето</a:t>
            </a:r>
            <a:r>
              <a:rPr lang="ru-RU" dirty="0"/>
              <a:t> е в </a:t>
            </a:r>
            <a:r>
              <a:rPr lang="ru-RU" dirty="0" err="1"/>
              <a:t>центъра</a:t>
            </a:r>
            <a:r>
              <a:rPr lang="ru-RU" dirty="0"/>
              <a:t> на </a:t>
            </a:r>
            <a:r>
              <a:rPr lang="ru-RU" dirty="0" err="1"/>
              <a:t>слънчевата</a:t>
            </a:r>
            <a:r>
              <a:rPr lang="ru-RU" dirty="0"/>
              <a:t> система и е </a:t>
            </a:r>
            <a:r>
              <a:rPr lang="ru-RU" dirty="0" err="1"/>
              <a:t>винаги</a:t>
            </a:r>
            <a:r>
              <a:rPr lang="ru-RU" dirty="0"/>
              <a:t> в движение. </a:t>
            </a:r>
            <a:r>
              <a:rPr lang="ru-RU" dirty="0" err="1"/>
              <a:t>Девет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с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 smtClean="0"/>
              <a:t>луни,комети,астероиди</a:t>
            </a:r>
            <a:r>
              <a:rPr lang="ru-RU" dirty="0"/>
              <a:t> и </a:t>
            </a:r>
            <a:r>
              <a:rPr lang="ru-RU" dirty="0" err="1"/>
              <a:t>други</a:t>
            </a:r>
            <a:r>
              <a:rPr lang="ru-RU" dirty="0"/>
              <a:t> космически тела се </a:t>
            </a:r>
            <a:r>
              <a:rPr lang="ru-RU" dirty="0" err="1"/>
              <a:t>движат</a:t>
            </a:r>
            <a:r>
              <a:rPr lang="ru-RU" dirty="0"/>
              <a:t> в орбита </a:t>
            </a:r>
            <a:r>
              <a:rPr lang="ru-RU" dirty="0" smtClean="0"/>
              <a:t>около</a:t>
            </a:r>
            <a:r>
              <a:rPr lang="en-US" dirty="0" smtClean="0"/>
              <a:t> </a:t>
            </a:r>
            <a:r>
              <a:rPr lang="bg-BG" dirty="0" smtClean="0"/>
              <a:t>Слънцето</a:t>
            </a:r>
          </a:p>
        </p:txBody>
      </p:sp>
      <p:pic>
        <p:nvPicPr>
          <p:cNvPr id="3076" name="Picture 4" descr="C:\Users\User\Desktop\3b5b85b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5" y="-783468"/>
            <a:ext cx="9286877" cy="77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1" y="4671108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5412369" y="2060006"/>
            <a:ext cx="3528392" cy="273630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Кометата</a:t>
            </a:r>
            <a:r>
              <a:rPr lang="ru-RU" dirty="0" smtClean="0"/>
              <a:t> е </a:t>
            </a:r>
            <a:r>
              <a:rPr lang="ru-RU" dirty="0" err="1" smtClean="0"/>
              <a:t>голямо</a:t>
            </a:r>
            <a:r>
              <a:rPr lang="ru-RU" dirty="0" smtClean="0"/>
              <a:t> </a:t>
            </a:r>
            <a:r>
              <a:rPr lang="ru-RU" dirty="0" err="1"/>
              <a:t>кълбо</a:t>
            </a:r>
            <a:r>
              <a:rPr lang="ru-RU" dirty="0"/>
              <a:t> от </a:t>
            </a:r>
            <a:r>
              <a:rPr lang="ru-RU" dirty="0" err="1"/>
              <a:t>мръсен</a:t>
            </a:r>
            <a:r>
              <a:rPr lang="ru-RU" dirty="0"/>
              <a:t> лед и </a:t>
            </a:r>
            <a:r>
              <a:rPr lang="ru-RU" dirty="0" err="1"/>
              <a:t>сняг</a:t>
            </a:r>
            <a:r>
              <a:rPr lang="ru-RU" dirty="0"/>
              <a:t> в </a:t>
            </a:r>
            <a:r>
              <a:rPr lang="ru-RU" dirty="0" err="1"/>
              <a:t>отдалечения</a:t>
            </a:r>
            <a:r>
              <a:rPr lang="ru-RU" dirty="0"/>
              <a:t> космос.</a:t>
            </a:r>
            <a:endParaRPr lang="bg-BG" dirty="0" smtClean="0"/>
          </a:p>
        </p:txBody>
      </p:sp>
      <p:sp>
        <p:nvSpPr>
          <p:cNvPr id="17" name="Oval Callout 16"/>
          <p:cNvSpPr/>
          <p:nvPr/>
        </p:nvSpPr>
        <p:spPr>
          <a:xfrm>
            <a:off x="5436096" y="2060006"/>
            <a:ext cx="3504665" cy="273630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орбита е </a:t>
            </a:r>
            <a:r>
              <a:rPr lang="ru-RU" dirty="0" err="1" smtClean="0"/>
              <a:t>пътя</a:t>
            </a:r>
            <a:r>
              <a:rPr lang="ru-RU" dirty="0" smtClean="0"/>
              <a:t> на един </a:t>
            </a:r>
            <a:r>
              <a:rPr lang="ru-RU" dirty="0" err="1"/>
              <a:t>обект</a:t>
            </a:r>
            <a:r>
              <a:rPr lang="ru-RU" dirty="0"/>
              <a:t> в космоса,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обикаля</a:t>
            </a:r>
            <a:r>
              <a:rPr lang="ru-RU" dirty="0"/>
              <a:t> около друг </a:t>
            </a:r>
            <a:r>
              <a:rPr lang="ru-RU" dirty="0" err="1"/>
              <a:t>обект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2085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43" y="4670146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но изнесено означение 5"/>
          <p:cNvSpPr/>
          <p:nvPr/>
        </p:nvSpPr>
        <p:spPr>
          <a:xfrm>
            <a:off x="6516216" y="2564904"/>
            <a:ext cx="2160240" cy="201622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 нашата слънчева система са открити 9 планети</a:t>
            </a:r>
            <a:endParaRPr lang="bg-BG" dirty="0"/>
          </a:p>
        </p:txBody>
      </p:sp>
      <p:sp>
        <p:nvSpPr>
          <p:cNvPr id="9" name="Овално изнесено означение 8"/>
          <p:cNvSpPr/>
          <p:nvPr/>
        </p:nvSpPr>
        <p:spPr>
          <a:xfrm>
            <a:off x="6228184" y="1916832"/>
            <a:ext cx="2664296" cy="266429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Планетата е голямо космическо тяло, което се върти около звезда и </a:t>
            </a:r>
            <a:r>
              <a:rPr lang="bg-BG" u="sng" dirty="0" smtClean="0"/>
              <a:t>отразява</a:t>
            </a:r>
            <a:r>
              <a:rPr lang="bg-BG" dirty="0"/>
              <a:t> </a:t>
            </a:r>
            <a:r>
              <a:rPr lang="bg-BG" dirty="0" smtClean="0"/>
              <a:t>нейната </a:t>
            </a:r>
            <a:r>
              <a:rPr lang="bg-BG" dirty="0"/>
              <a:t>светлина. </a:t>
            </a:r>
          </a:p>
        </p:txBody>
      </p:sp>
    </p:spTree>
    <p:extLst>
      <p:ext uri="{BB962C8B-B14F-4D97-AF65-F5344CB8AC3E}">
        <p14:creationId xmlns:p14="http://schemas.microsoft.com/office/powerpoint/2010/main" val="38588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97639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но изнесено означение 9"/>
          <p:cNvSpPr/>
          <p:nvPr/>
        </p:nvSpPr>
        <p:spPr>
          <a:xfrm>
            <a:off x="6697247" y="836713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Меркурий е планетата, която е най-близо до слънцето.Те е втората по големина планета в нашата слънчева система</a:t>
            </a:r>
            <a:endParaRPr lang="bg-BG" dirty="0"/>
          </a:p>
        </p:txBody>
      </p:sp>
      <p:sp>
        <p:nvSpPr>
          <p:cNvPr id="11" name="Овално изнесено означение 10"/>
          <p:cNvSpPr/>
          <p:nvPr/>
        </p:nvSpPr>
        <p:spPr>
          <a:xfrm>
            <a:off x="6697247" y="830997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Times New Roman"/>
                <a:ea typeface="Times New Roman"/>
              </a:rPr>
              <a:t>Тя е много близо до Слънцето и обикаля около него по-бързо от всяка една друга планета</a:t>
            </a:r>
            <a:r>
              <a:rPr lang="bg-BG" dirty="0" smtClean="0">
                <a:latin typeface="Times New Roman"/>
                <a:ea typeface="Times New Roman"/>
              </a:rPr>
              <a:t>.</a:t>
            </a:r>
            <a:r>
              <a:rPr lang="bg-BG" dirty="0">
                <a:latin typeface="Times New Roman"/>
                <a:ea typeface="Times New Roman"/>
              </a:rPr>
              <a:t> Хора не биха могли да живеят там.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96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но изнесено означение 6"/>
          <p:cNvSpPr/>
          <p:nvPr/>
        </p:nvSpPr>
        <p:spPr>
          <a:xfrm>
            <a:off x="395536" y="332656"/>
            <a:ext cx="4248472" cy="396044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Венера се нарича още Вечерница, тъй като се вижда най-ярко от Земята</a:t>
            </a:r>
            <a:r>
              <a:rPr lang="bg-BG" dirty="0" smtClean="0"/>
              <a:t>.</a:t>
            </a:r>
            <a:r>
              <a:rPr lang="bg-BG" dirty="0">
                <a:latin typeface="Times New Roman"/>
                <a:ea typeface="Times New Roman"/>
              </a:rPr>
              <a:t> Венера и Земята са почти еднакви по размер. Венера е най-близко разположена до нашата планета, но на нея няма океани и човешки същества както на Земята. През деня на Венера става толкова топло, че може да се разтопи оловно гюлле. </a:t>
            </a:r>
            <a:endParaRPr lang="bg-BG" dirty="0"/>
          </a:p>
        </p:txBody>
      </p:sp>
      <p:pic>
        <p:nvPicPr>
          <p:cNvPr id="1029" name="Picture 5" descr="C:\Users\User\Desktop\mgn_alpha_reg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33"/>
            <a:ext cx="925252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45895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но изнесено означение 10"/>
          <p:cNvSpPr/>
          <p:nvPr/>
        </p:nvSpPr>
        <p:spPr>
          <a:xfrm>
            <a:off x="290527" y="476672"/>
            <a:ext cx="2880320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Повърхността на Венера е покрита с плътни, </a:t>
            </a:r>
            <a:r>
              <a:rPr lang="bg-BG" dirty="0" err="1"/>
              <a:t>бързодвижещи</a:t>
            </a:r>
            <a:r>
              <a:rPr lang="bg-BG" dirty="0"/>
              <a:t> се облаци. Тези облаци задържат топлината и затова на Венера е толкова горещо. </a:t>
            </a:r>
          </a:p>
        </p:txBody>
      </p:sp>
      <p:pic>
        <p:nvPicPr>
          <p:cNvPr id="1030" name="Picture 6" descr="C:\Users\User\Desktop\624-400-venera-pla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8607" cy="71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n84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4741912"/>
            <a:ext cx="2356946" cy="20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но изнесено означение 10"/>
          <p:cNvSpPr/>
          <p:nvPr/>
        </p:nvSpPr>
        <p:spPr>
          <a:xfrm>
            <a:off x="1331640" y="620689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Също </a:t>
            </a:r>
            <a:r>
              <a:rPr lang="bg-BG" dirty="0"/>
              <a:t>така облаците </a:t>
            </a:r>
            <a:r>
              <a:rPr lang="bg-BG" u="sng" dirty="0" smtClean="0"/>
              <a:t>отразяват</a:t>
            </a:r>
            <a:r>
              <a:rPr lang="en-US" dirty="0"/>
              <a:t> </a:t>
            </a:r>
            <a:r>
              <a:rPr lang="bg-BG" dirty="0" smtClean="0"/>
              <a:t>слънчевата </a:t>
            </a:r>
            <a:r>
              <a:rPr lang="bg-BG" dirty="0"/>
              <a:t>светлината и поради тази причина Венера се вижда толкова ярко от Земята.</a:t>
            </a:r>
          </a:p>
        </p:txBody>
      </p:sp>
      <p:sp>
        <p:nvSpPr>
          <p:cNvPr id="20" name="Овално изнесено означение 10"/>
          <p:cNvSpPr/>
          <p:nvPr/>
        </p:nvSpPr>
        <p:spPr>
          <a:xfrm>
            <a:off x="1329885" y="764705"/>
            <a:ext cx="2376264" cy="367240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ОТРАЗЯВА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означава да </a:t>
            </a:r>
            <a:r>
              <a:rPr lang="bg-BG" dirty="0"/>
              <a:t>връща обратно светлина, топлина или звук</a:t>
            </a:r>
          </a:p>
        </p:txBody>
      </p:sp>
    </p:spTree>
    <p:extLst>
      <p:ext uri="{BB962C8B-B14F-4D97-AF65-F5344CB8AC3E}">
        <p14:creationId xmlns:p14="http://schemas.microsoft.com/office/powerpoint/2010/main" val="17741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1186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2014-04-07T13:19:15Z</dcterms:created>
  <dcterms:modified xsi:type="dcterms:W3CDTF">2014-04-09T14:22:43Z</dcterms:modified>
</cp:coreProperties>
</file>